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embeddings/Microsoft_Equation1.bin" ContentType="application/vnd.openxmlformats-officedocument.oleObject"/>
  <Override PartName="/ppt/embeddings/Microsoft_Equation2.bin" ContentType="application/vnd.openxmlformats-officedocument.oleObject"/>
  <Override PartName="/ppt/embeddings/Microsoft_Equation3.bin" ContentType="application/vnd.openxmlformats-officedocument.oleObject"/>
  <Override PartName="/ppt/embeddings/Microsoft_Equation4.bin" ContentType="application/vnd.openxmlformats-officedocument.oleObject"/>
  <Override PartName="/ppt/embeddings/Microsoft_Equation5.bin" ContentType="application/vnd.openxmlformats-officedocument.oleObject"/>
  <Override PartName="/ppt/comments/comment7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7" r:id="rId1"/>
  </p:sldMasterIdLst>
  <p:notesMasterIdLst>
    <p:notesMasterId r:id="rId39"/>
  </p:notesMasterIdLst>
  <p:sldIdLst>
    <p:sldId id="256" r:id="rId2"/>
    <p:sldId id="257" r:id="rId3"/>
    <p:sldId id="293" r:id="rId4"/>
    <p:sldId id="258" r:id="rId5"/>
    <p:sldId id="259" r:id="rId6"/>
    <p:sldId id="262" r:id="rId7"/>
    <p:sldId id="260" r:id="rId8"/>
    <p:sldId id="261" r:id="rId9"/>
    <p:sldId id="263" r:id="rId10"/>
    <p:sldId id="264" r:id="rId11"/>
    <p:sldId id="265" r:id="rId12"/>
    <p:sldId id="291" r:id="rId13"/>
    <p:sldId id="266" r:id="rId14"/>
    <p:sldId id="267" r:id="rId15"/>
    <p:sldId id="268" r:id="rId16"/>
    <p:sldId id="269" r:id="rId17"/>
    <p:sldId id="271" r:id="rId18"/>
    <p:sldId id="272" r:id="rId19"/>
    <p:sldId id="270" r:id="rId20"/>
    <p:sldId id="273" r:id="rId21"/>
    <p:sldId id="275" r:id="rId22"/>
    <p:sldId id="274" r:id="rId23"/>
    <p:sldId id="285" r:id="rId24"/>
    <p:sldId id="277" r:id="rId25"/>
    <p:sldId id="294" r:id="rId26"/>
    <p:sldId id="287" r:id="rId27"/>
    <p:sldId id="288" r:id="rId28"/>
    <p:sldId id="286" r:id="rId29"/>
    <p:sldId id="289" r:id="rId30"/>
    <p:sldId id="292" r:id="rId31"/>
    <p:sldId id="279" r:id="rId32"/>
    <p:sldId id="280" r:id="rId33"/>
    <p:sldId id="295" r:id="rId34"/>
    <p:sldId id="281" r:id="rId35"/>
    <p:sldId id="283" r:id="rId36"/>
    <p:sldId id="284" r:id="rId37"/>
    <p:sldId id="282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iasen lu" initials="" lastIdx="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1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interSettings" Target="printerSettings/printerSettings1.bin"/><Relationship Id="rId41" Type="http://schemas.openxmlformats.org/officeDocument/2006/relationships/commentAuthors" Target="commentAuthors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10-26T22:16:50.854" idx="1">
    <p:pos x="-1503" y="423"/>
    <p:text>Before we start, less see a MCTest cpmprehension data for one minutes...
and Let's see the questions 1) and what's the answer.
right, but if this is for the computer?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10-26T22:18:13.066" idx="3">
    <p:pos x="-1977" y="95"/>
    <p:text>So.. What's wrong with this data.
1) too small
2) too hard
So this paper, they focus on ....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10-26T22:22:08.550" idx="4">
    <p:pos x="-2014" y="83"/>
    <p:text>Let look a sample data what they generate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10-26T23:26:46.710" idx="5">
    <p:pos x="-2253" y="210"/>
    <p:text>O: memory selection
R: generate result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10-27T13:09:28.032" idx="6">
    <p:pos x="-1091" y="88"/>
    <p:text>matain 2D map</p:tex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10-27T13:09:47.822" idx="7">
    <p:pos x="-1108" y="78"/>
    <p:text>main tain a set.</p:tex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10-27T15:43:40.030" idx="8">
    <p:pos x="-1151" y="251"/>
    <p:text>first memory hop share at least one word with the question, second layer hop should share at least one with the first hop and one with the answer</p:text>
  </p:cm>
</p:cmLst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image" Target="../media/image14.emf"/><Relationship Id="rId2" Type="http://schemas.openxmlformats.org/officeDocument/2006/relationships/image" Target="../media/image15.emf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21A005-B383-8345-AAB6-FA5C783FBF3C}" type="datetimeFigureOut">
              <a:rPr lang="en-US" smtClean="0"/>
              <a:t>10/27/15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83704-369C-3445-B8DB-816C0822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700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(10/27/15 16:32) -----</a:t>
            </a:r>
          </a:p>
          <a:p>
            <a:r>
              <a:rPr lang="en-US"/>
              <a:t>khj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83704-369C-3445-B8DB-816C08225DB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20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4C0A-0225-A14A-A2DE-C42FFB39180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4C0A-0225-A14A-A2DE-C42FFB3918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4C0A-0225-A14A-A2DE-C42FFB3918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4C0A-0225-A14A-A2DE-C42FFB3918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4C0A-0225-A14A-A2DE-C42FFB39180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4C0A-0225-A14A-A2DE-C42FFB3918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4C0A-0225-A14A-A2DE-C42FFB3918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4C0A-0225-A14A-A2DE-C42FFB3918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4C0A-0225-A14A-A2DE-C42FFB3918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4C0A-0225-A14A-A2DE-C42FFB3918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33597E7-9A01-D749-A44E-7D27BEFF3F0A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5ED54C0A-0225-A14A-A2DE-C42FFB39180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  <p:sldLayoutId id="214748389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Microsoft_Equation5.bin"/><Relationship Id="rId12" Type="http://schemas.openxmlformats.org/officeDocument/2006/relationships/image" Target="../media/image1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Microsoft_Equation1.bin"/><Relationship Id="rId4" Type="http://schemas.openxmlformats.org/officeDocument/2006/relationships/image" Target="../media/image14.emf"/><Relationship Id="rId5" Type="http://schemas.openxmlformats.org/officeDocument/2006/relationships/oleObject" Target="../embeddings/Microsoft_Equation2.bin"/><Relationship Id="rId6" Type="http://schemas.openxmlformats.org/officeDocument/2006/relationships/image" Target="../media/image15.emf"/><Relationship Id="rId7" Type="http://schemas.openxmlformats.org/officeDocument/2006/relationships/oleObject" Target="../embeddings/Microsoft_Equation3.bin"/><Relationship Id="rId8" Type="http://schemas.openxmlformats.org/officeDocument/2006/relationships/image" Target="../media/image16.emf"/><Relationship Id="rId9" Type="http://schemas.openxmlformats.org/officeDocument/2006/relationships/oleObject" Target="../embeddings/Microsoft_Equation4.bin"/><Relationship Id="rId10" Type="http://schemas.openxmlformats.org/officeDocument/2006/relationships/image" Target="../media/image1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comments" Target="../comments/commen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7670" y="1233363"/>
            <a:ext cx="7772400" cy="1470025"/>
          </a:xfrm>
        </p:spPr>
        <p:txBody>
          <a:bodyPr>
            <a:normAutofit/>
          </a:bodyPr>
          <a:lstStyle/>
          <a:p>
            <a:r>
              <a:rPr lang="en-US" sz="4800" dirty="0" smtClean="0"/>
              <a:t>Memory Networks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0074" y="4306017"/>
            <a:ext cx="2899537" cy="611805"/>
          </a:xfrm>
        </p:spPr>
        <p:txBody>
          <a:bodyPr>
            <a:normAutofit fontScale="92500"/>
          </a:bodyPr>
          <a:lstStyle/>
          <a:p>
            <a:r>
              <a:rPr lang="en-US" sz="2400" dirty="0" smtClean="0"/>
              <a:t>Presenter: Jiasen Lu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567670" y="3015579"/>
            <a:ext cx="84641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Jason Weston, </a:t>
            </a:r>
            <a:r>
              <a:rPr lang="en-US" sz="2800" dirty="0" err="1" smtClean="0"/>
              <a:t>Sumit</a:t>
            </a:r>
            <a:r>
              <a:rPr lang="en-US" sz="2800" dirty="0" smtClean="0"/>
              <a:t> Chopra and Antoine </a:t>
            </a:r>
            <a:r>
              <a:rPr lang="en-US" sz="2800" dirty="0" err="1" smtClean="0"/>
              <a:t>Bordes</a:t>
            </a:r>
            <a:endParaRPr lang="en-US" sz="2800" dirty="0" smtClean="0"/>
          </a:p>
        </p:txBody>
      </p:sp>
      <p:pic>
        <p:nvPicPr>
          <p:cNvPr id="5" name="Picture 4" descr="o-MEMOERY-SLEEP-570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09" b="99636" l="4825" r="86404">
                        <a14:foregroundMark x1="82982" y1="11408" x2="82982" y2="11408"/>
                        <a14:foregroundMark x1="69561" y1="36650" x2="69561" y2="36650"/>
                        <a14:foregroundMark x1="59737" y1="43568" x2="59737" y2="43568"/>
                        <a14:foregroundMark x1="67632" y1="49029" x2="67632" y2="49029"/>
                        <a14:foregroundMark x1="56754" y1="57888" x2="56754" y2="57888"/>
                        <a14:foregroundMark x1="63158" y1="31917" x2="63158" y2="31917"/>
                        <a14:foregroundMark x1="61228" y1="24393" x2="61228" y2="24393"/>
                        <a14:foregroundMark x1="77018" y1="24393" x2="77018" y2="24393"/>
                        <a14:foregroundMark x1="79474" y1="38714" x2="79474" y2="38714"/>
                        <a14:foregroundMark x1="64649" y1="16869" x2="64649" y2="16869"/>
                        <a14:foregroundMark x1="56228" y1="25000" x2="56228" y2="25000"/>
                        <a14:foregroundMark x1="52281" y1="17476" x2="52281" y2="17476"/>
                        <a14:foregroundMark x1="70614" y1="16141" x2="70614" y2="161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378" y="3538799"/>
            <a:ext cx="4564785" cy="329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861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166808" y="446124"/>
            <a:ext cx="263004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Basic Model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11" name="Rectangle 10"/>
          <p:cNvSpPr/>
          <p:nvPr/>
        </p:nvSpPr>
        <p:spPr>
          <a:xfrm>
            <a:off x="788856" y="1296615"/>
            <a:ext cx="74267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I</a:t>
            </a:r>
            <a:r>
              <a:rPr lang="en-US" sz="2000" dirty="0"/>
              <a:t>: (input feature map) no conversion, keep original text x.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88855" y="1892987"/>
            <a:ext cx="76384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G</a:t>
            </a:r>
            <a:r>
              <a:rPr lang="en-US" sz="2000" dirty="0"/>
              <a:t>: (generalization) stores I(x) in next available slot </a:t>
            </a:r>
            <a:r>
              <a:rPr lang="en-US" sz="2000" dirty="0" err="1" smtClean="0"/>
              <a:t>m</a:t>
            </a:r>
            <a:r>
              <a:rPr lang="en-US" sz="2000" baseline="-25000" dirty="0" err="1" smtClean="0"/>
              <a:t>N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788856" y="2535367"/>
            <a:ext cx="76384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O</a:t>
            </a:r>
            <a:r>
              <a:rPr lang="en-US" sz="2000" dirty="0"/>
              <a:t>: Loops over all memories k=1 or 2 times: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8856" y="4580050"/>
            <a:ext cx="74267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R</a:t>
            </a:r>
            <a:r>
              <a:rPr lang="en-US" sz="2000" dirty="0" smtClean="0"/>
              <a:t>: (response) ranks all words in the dictionary given o and returns best single word. (OR: use a full RNN here) </a:t>
            </a:r>
            <a:endParaRPr lang="en-US" sz="2000" dirty="0"/>
          </a:p>
        </p:txBody>
      </p:sp>
      <p:sp>
        <p:nvSpPr>
          <p:cNvPr id="2" name="Rectangle 1"/>
          <p:cNvSpPr/>
          <p:nvPr/>
        </p:nvSpPr>
        <p:spPr>
          <a:xfrm>
            <a:off x="1250627" y="3105835"/>
            <a:ext cx="59152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/>
              <a:t>1st loop max: finds best match </a:t>
            </a:r>
            <a:r>
              <a:rPr lang="en-US" sz="2000" dirty="0" smtClean="0"/>
              <a:t>m</a:t>
            </a:r>
            <a:r>
              <a:rPr lang="en-US" sz="2000" baseline="-25000" dirty="0" smtClean="0"/>
              <a:t>i</a:t>
            </a:r>
            <a:r>
              <a:rPr lang="en-US" sz="2000" dirty="0" smtClean="0"/>
              <a:t> </a:t>
            </a:r>
            <a:r>
              <a:rPr lang="en-US" sz="2000" dirty="0"/>
              <a:t>with x. </a:t>
            </a:r>
          </a:p>
        </p:txBody>
      </p:sp>
      <p:sp>
        <p:nvSpPr>
          <p:cNvPr id="3" name="Rectangle 2"/>
          <p:cNvSpPr/>
          <p:nvPr/>
        </p:nvSpPr>
        <p:spPr>
          <a:xfrm>
            <a:off x="1250627" y="3552049"/>
            <a:ext cx="72536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/>
              <a:t>2nd loop max: finds best match </a:t>
            </a:r>
            <a:r>
              <a:rPr lang="en-US" sz="2000" dirty="0" err="1" smtClean="0"/>
              <a:t>m</a:t>
            </a:r>
            <a:r>
              <a:rPr lang="en-US" sz="2000" baseline="-25000" dirty="0" err="1" smtClean="0"/>
              <a:t>J</a:t>
            </a:r>
            <a:r>
              <a:rPr lang="en-US" sz="2000" dirty="0" smtClean="0"/>
              <a:t> </a:t>
            </a:r>
            <a:r>
              <a:rPr lang="en-US" sz="2000" dirty="0"/>
              <a:t>with (x, </a:t>
            </a:r>
            <a:r>
              <a:rPr lang="en-US" sz="2000" dirty="0" smtClean="0"/>
              <a:t>m</a:t>
            </a:r>
            <a:r>
              <a:rPr lang="en-US" sz="2000" baseline="-25000" dirty="0" smtClean="0"/>
              <a:t>i</a:t>
            </a:r>
            <a:r>
              <a:rPr lang="en-US" sz="2000" dirty="0" smtClean="0"/>
              <a:t>)</a:t>
            </a:r>
            <a:r>
              <a:rPr lang="en-US" sz="2000" dirty="0"/>
              <a:t>. </a:t>
            </a:r>
          </a:p>
        </p:txBody>
      </p:sp>
      <p:sp>
        <p:nvSpPr>
          <p:cNvPr id="4" name="Rectangle 3"/>
          <p:cNvSpPr/>
          <p:nvPr/>
        </p:nvSpPr>
        <p:spPr>
          <a:xfrm>
            <a:off x="1250627" y="3969646"/>
            <a:ext cx="69650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The output o is represented with (x, mi, </a:t>
            </a:r>
            <a:r>
              <a:rPr lang="en-US" sz="2000" dirty="0" err="1" smtClean="0"/>
              <a:t>m</a:t>
            </a:r>
            <a:r>
              <a:rPr lang="en-US" sz="2000" baseline="-25000" dirty="0" err="1" smtClean="0"/>
              <a:t>J</a:t>
            </a:r>
            <a:r>
              <a:rPr lang="en-US" sz="2000" dirty="0" smtClean="0"/>
              <a:t>)</a:t>
            </a:r>
            <a:r>
              <a:rPr lang="en-US" sz="2000" dirty="0"/>
              <a:t>. </a:t>
            </a:r>
          </a:p>
        </p:txBody>
      </p:sp>
      <p:sp>
        <p:nvSpPr>
          <p:cNvPr id="7" name="Rectangle 6"/>
          <p:cNvSpPr/>
          <p:nvPr/>
        </p:nvSpPr>
        <p:spPr>
          <a:xfrm>
            <a:off x="788855" y="2535367"/>
            <a:ext cx="7638440" cy="3000639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88856" y="5541877"/>
            <a:ext cx="835514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RNN: </a:t>
            </a:r>
            <a:r>
              <a:rPr lang="en-US" sz="2000" dirty="0"/>
              <a:t> [x, o1, </a:t>
            </a:r>
            <a:r>
              <a:rPr lang="en-US" sz="2000" dirty="0" smtClean="0"/>
              <a:t>o2</a:t>
            </a:r>
            <a:r>
              <a:rPr lang="zh-CN" altLang="en-US" sz="2000" dirty="0" smtClean="0"/>
              <a:t>,</a:t>
            </a:r>
            <a:r>
              <a:rPr lang="en-US" altLang="zh-CN" sz="2000" dirty="0" smtClean="0"/>
              <a:t>…</a:t>
            </a:r>
            <a:r>
              <a:rPr lang="en-US" sz="2000" dirty="0" smtClean="0"/>
              <a:t>, </a:t>
            </a:r>
            <a:r>
              <a:rPr lang="en-US" sz="2000" dirty="0"/>
              <a:t>r</a:t>
            </a:r>
            <a:r>
              <a:rPr lang="en-US" sz="2000" dirty="0" smtClean="0"/>
              <a:t>] feed into RNN, Test time: [x, o1, </a:t>
            </a:r>
            <a:r>
              <a:rPr lang="en-US" sz="2000" dirty="0" smtClean="0"/>
              <a:t>o2</a:t>
            </a:r>
            <a:r>
              <a:rPr lang="en-US" altLang="zh-CN" sz="2000" dirty="0" smtClean="0"/>
              <a:t>,…</a:t>
            </a:r>
            <a:r>
              <a:rPr lang="en-US" sz="2000" dirty="0" smtClean="0"/>
              <a:t>] </a:t>
            </a: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78447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906470" y="459161"/>
            <a:ext cx="36912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Matching function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12" name="Rectangle 11"/>
          <p:cNvSpPr/>
          <p:nvPr/>
        </p:nvSpPr>
        <p:spPr>
          <a:xfrm>
            <a:off x="788856" y="2339882"/>
            <a:ext cx="76384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Match (</a:t>
            </a:r>
            <a:r>
              <a:rPr lang="en-US" sz="2000" dirty="0">
                <a:solidFill>
                  <a:srgbClr val="0000FF"/>
                </a:solidFill>
              </a:rPr>
              <a:t>Where is the football </a:t>
            </a:r>
            <a:r>
              <a:rPr lang="en-US" sz="2000" dirty="0"/>
              <a:t>?, </a:t>
            </a:r>
            <a:r>
              <a:rPr lang="en-US" sz="2000" dirty="0">
                <a:solidFill>
                  <a:srgbClr val="008000"/>
                </a:solidFill>
              </a:rPr>
              <a:t>John picked up </a:t>
            </a:r>
            <a:r>
              <a:rPr lang="en-US" sz="2000" dirty="0" smtClean="0">
                <a:solidFill>
                  <a:srgbClr val="008000"/>
                </a:solidFill>
              </a:rPr>
              <a:t>the football</a:t>
            </a:r>
            <a:r>
              <a:rPr lang="en-US" sz="2000" dirty="0"/>
              <a:t>)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88856" y="2951673"/>
            <a:ext cx="763843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We use a </a:t>
            </a:r>
            <a:r>
              <a:rPr lang="en-US" sz="2000" dirty="0" err="1" smtClean="0"/>
              <a:t>q</a:t>
            </a:r>
            <a:r>
              <a:rPr lang="en-US" sz="2000" baseline="30000" dirty="0" err="1" smtClean="0"/>
              <a:t>T</a:t>
            </a:r>
            <a:r>
              <a:rPr lang="en-US" sz="2000" dirty="0" err="1" smtClean="0"/>
              <a:t>U</a:t>
            </a:r>
            <a:r>
              <a:rPr lang="en-US" sz="2000" baseline="30000" dirty="0" err="1" smtClean="0"/>
              <a:t>T</a:t>
            </a:r>
            <a:r>
              <a:rPr lang="en-US" sz="2000" dirty="0" err="1" smtClean="0"/>
              <a:t>Ud</a:t>
            </a:r>
            <a:r>
              <a:rPr lang="en-US" sz="2000" dirty="0" smtClean="0"/>
              <a:t> </a:t>
            </a:r>
            <a:r>
              <a:rPr lang="en-US" sz="2000" dirty="0"/>
              <a:t>embedding model with </a:t>
            </a:r>
            <a:r>
              <a:rPr lang="en-US" sz="2000" dirty="0" smtClean="0"/>
              <a:t>word embedding features.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LHS features: </a:t>
            </a:r>
            <a:r>
              <a:rPr lang="en-US" sz="2000" dirty="0" err="1">
                <a:solidFill>
                  <a:srgbClr val="0000FF"/>
                </a:solidFill>
              </a:rPr>
              <a:t>Q:Where</a:t>
            </a:r>
            <a:r>
              <a:rPr lang="en-US" sz="2000" dirty="0">
                <a:solidFill>
                  <a:srgbClr val="0000FF"/>
                </a:solidFill>
              </a:rPr>
              <a:t> </a:t>
            </a:r>
            <a:r>
              <a:rPr lang="en-US" sz="2000" dirty="0" err="1">
                <a:solidFill>
                  <a:srgbClr val="0000FF"/>
                </a:solidFill>
              </a:rPr>
              <a:t>Q:is</a:t>
            </a:r>
            <a:r>
              <a:rPr lang="en-US" sz="2000" dirty="0">
                <a:solidFill>
                  <a:srgbClr val="0000FF"/>
                </a:solidFill>
              </a:rPr>
              <a:t> </a:t>
            </a:r>
            <a:r>
              <a:rPr lang="en-US" sz="2000" dirty="0" err="1">
                <a:solidFill>
                  <a:srgbClr val="0000FF"/>
                </a:solidFill>
              </a:rPr>
              <a:t>Q:the</a:t>
            </a:r>
            <a:r>
              <a:rPr lang="en-US" sz="2000" dirty="0">
                <a:solidFill>
                  <a:srgbClr val="0000FF"/>
                </a:solidFill>
              </a:rPr>
              <a:t> </a:t>
            </a:r>
            <a:r>
              <a:rPr lang="en-US" sz="2000" dirty="0" err="1">
                <a:solidFill>
                  <a:srgbClr val="0000FF"/>
                </a:solidFill>
              </a:rPr>
              <a:t>Q:football</a:t>
            </a:r>
            <a:r>
              <a:rPr lang="en-US" sz="2000" dirty="0">
                <a:solidFill>
                  <a:srgbClr val="0000FF"/>
                </a:solidFill>
              </a:rPr>
              <a:t> Q:?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RHS features: </a:t>
            </a:r>
            <a:r>
              <a:rPr lang="en-US" sz="2000" dirty="0" err="1">
                <a:solidFill>
                  <a:srgbClr val="008000"/>
                </a:solidFill>
              </a:rPr>
              <a:t>D:John</a:t>
            </a:r>
            <a:r>
              <a:rPr lang="en-US" sz="2000" dirty="0">
                <a:solidFill>
                  <a:srgbClr val="008000"/>
                </a:solidFill>
              </a:rPr>
              <a:t> </a:t>
            </a:r>
            <a:r>
              <a:rPr lang="en-US" sz="2000" dirty="0" err="1">
                <a:solidFill>
                  <a:srgbClr val="008000"/>
                </a:solidFill>
              </a:rPr>
              <a:t>D:picked</a:t>
            </a:r>
            <a:r>
              <a:rPr lang="en-US" sz="2000" dirty="0">
                <a:solidFill>
                  <a:srgbClr val="008000"/>
                </a:solidFill>
              </a:rPr>
              <a:t> </a:t>
            </a:r>
            <a:r>
              <a:rPr lang="en-US" sz="2000" dirty="0" err="1">
                <a:solidFill>
                  <a:srgbClr val="008000"/>
                </a:solidFill>
              </a:rPr>
              <a:t>D:up</a:t>
            </a:r>
            <a:r>
              <a:rPr lang="en-US" sz="2000" dirty="0">
                <a:solidFill>
                  <a:srgbClr val="008000"/>
                </a:solidFill>
              </a:rPr>
              <a:t> </a:t>
            </a:r>
            <a:r>
              <a:rPr lang="en-US" sz="2000" dirty="0" err="1">
                <a:solidFill>
                  <a:srgbClr val="008000"/>
                </a:solidFill>
              </a:rPr>
              <a:t>D:the</a:t>
            </a:r>
            <a:r>
              <a:rPr lang="en-US" sz="2000" dirty="0">
                <a:solidFill>
                  <a:srgbClr val="008000"/>
                </a:solidFill>
              </a:rPr>
              <a:t> </a:t>
            </a:r>
            <a:r>
              <a:rPr lang="en-US" sz="2000" dirty="0" err="1">
                <a:solidFill>
                  <a:srgbClr val="008000"/>
                </a:solidFill>
              </a:rPr>
              <a:t>D:football</a:t>
            </a:r>
            <a:endParaRPr lang="en-US" sz="2000" dirty="0">
              <a:solidFill>
                <a:srgbClr val="008000"/>
              </a:solidFill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 err="1">
                <a:solidFill>
                  <a:srgbClr val="008000"/>
                </a:solidFill>
              </a:rPr>
              <a:t>QDMatch:the</a:t>
            </a:r>
            <a:r>
              <a:rPr lang="en-US" sz="2000" dirty="0">
                <a:solidFill>
                  <a:srgbClr val="008000"/>
                </a:solidFill>
              </a:rPr>
              <a:t> </a:t>
            </a:r>
            <a:r>
              <a:rPr lang="en-US" sz="2000" dirty="0" err="1">
                <a:solidFill>
                  <a:srgbClr val="008000"/>
                </a:solidFill>
              </a:rPr>
              <a:t>QDMatch:football</a:t>
            </a:r>
            <a:r>
              <a:rPr lang="en-US" sz="2000" dirty="0">
                <a:solidFill>
                  <a:srgbClr val="008000"/>
                </a:solidFill>
              </a:rPr>
              <a:t> 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/>
          </a:p>
          <a:p>
            <a:pPr marL="342900" indent="-342900">
              <a:buFont typeface="Arial"/>
              <a:buChar char="•"/>
            </a:pP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788856" y="1539044"/>
            <a:ext cx="78693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For a given Q, we want a good match to </a:t>
            </a:r>
            <a:r>
              <a:rPr lang="en-US" sz="2000" dirty="0" smtClean="0"/>
              <a:t>the relevant memory </a:t>
            </a:r>
            <a:r>
              <a:rPr lang="en-US" sz="2000" dirty="0"/>
              <a:t>slot(s) containing the answer, e.g.: </a:t>
            </a:r>
          </a:p>
        </p:txBody>
      </p:sp>
      <p:sp>
        <p:nvSpPr>
          <p:cNvPr id="8" name="Rectangle 7"/>
          <p:cNvSpPr/>
          <p:nvPr/>
        </p:nvSpPr>
        <p:spPr>
          <a:xfrm>
            <a:off x="404048" y="4697759"/>
            <a:ext cx="87016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(</a:t>
            </a:r>
            <a:r>
              <a:rPr lang="en-US" sz="1600" dirty="0" err="1"/>
              <a:t>QDMatch:football</a:t>
            </a:r>
            <a:r>
              <a:rPr lang="en-US" sz="1600" dirty="0"/>
              <a:t> is a feature to say there’s a Q&amp;A word match, which can help.)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04048" y="5198442"/>
            <a:ext cx="89169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The parameters U are trained with a margin ranking loss:</a:t>
            </a:r>
          </a:p>
          <a:p>
            <a:r>
              <a:rPr lang="en-US" sz="2000" b="1" dirty="0"/>
              <a:t>supporting facts should score higher than non-supporting facts.</a:t>
            </a:r>
          </a:p>
        </p:txBody>
      </p:sp>
    </p:spTree>
    <p:extLst>
      <p:ext uri="{BB962C8B-B14F-4D97-AF65-F5344CB8AC3E}">
        <p14:creationId xmlns:p14="http://schemas.microsoft.com/office/powerpoint/2010/main" val="1439987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46939" y="482218"/>
            <a:ext cx="5560536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Matching function: 2nd </a:t>
            </a:r>
            <a:r>
              <a:rPr lang="en-US" sz="3200" b="1" dirty="0" smtClean="0"/>
              <a:t>hop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3" name="Rectangle 2"/>
          <p:cNvSpPr/>
          <p:nvPr/>
        </p:nvSpPr>
        <p:spPr>
          <a:xfrm>
            <a:off x="751046" y="1467288"/>
            <a:ext cx="7728959" cy="4524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On the 2nd hop we match question &amp; 1st hop to new fact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/>
              <a:t>Match( </a:t>
            </a:r>
            <a:r>
              <a:rPr lang="en-US" dirty="0">
                <a:solidFill>
                  <a:srgbClr val="0000FF"/>
                </a:solidFill>
              </a:rPr>
              <a:t>[Where is the football ?, John picked up the football]</a:t>
            </a:r>
            <a:r>
              <a:rPr lang="en-US" dirty="0"/>
              <a:t>,</a:t>
            </a:r>
          </a:p>
          <a:p>
            <a:r>
              <a:rPr lang="en-US" dirty="0" smtClean="0"/>
              <a:t>		</a:t>
            </a:r>
            <a:r>
              <a:rPr lang="en-US" dirty="0" smtClean="0">
                <a:solidFill>
                  <a:srgbClr val="008000"/>
                </a:solidFill>
              </a:rPr>
              <a:t>John </a:t>
            </a:r>
            <a:r>
              <a:rPr lang="en-US" dirty="0">
                <a:solidFill>
                  <a:srgbClr val="008000"/>
                </a:solidFill>
              </a:rPr>
              <a:t>is in the playground</a:t>
            </a:r>
            <a:r>
              <a:rPr lang="en-US" dirty="0"/>
              <a:t>) 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We </a:t>
            </a:r>
            <a:r>
              <a:rPr lang="en-US" dirty="0"/>
              <a:t>use the </a:t>
            </a:r>
            <a:r>
              <a:rPr lang="en-US" dirty="0" smtClean="0"/>
              <a:t>same </a:t>
            </a:r>
            <a:r>
              <a:rPr lang="en-US" dirty="0" err="1"/>
              <a:t>q</a:t>
            </a:r>
            <a:r>
              <a:rPr lang="en-US" baseline="30000" dirty="0" err="1"/>
              <a:t>T</a:t>
            </a:r>
            <a:r>
              <a:rPr lang="en-US" dirty="0" err="1"/>
              <a:t>U</a:t>
            </a:r>
            <a:r>
              <a:rPr lang="en-US" baseline="30000" dirty="0" err="1"/>
              <a:t>T</a:t>
            </a:r>
            <a:r>
              <a:rPr lang="en-US" dirty="0" err="1"/>
              <a:t>Ud</a:t>
            </a:r>
            <a:r>
              <a:rPr lang="en-US" dirty="0"/>
              <a:t> </a:t>
            </a:r>
            <a:r>
              <a:rPr lang="en-US" dirty="0" smtClean="0"/>
              <a:t>embedding </a:t>
            </a:r>
            <a:r>
              <a:rPr lang="en-US" dirty="0"/>
              <a:t>model: </a:t>
            </a:r>
            <a:endParaRPr lang="en-US" dirty="0" smtClean="0"/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LHS </a:t>
            </a:r>
            <a:r>
              <a:rPr lang="en-US" dirty="0"/>
              <a:t>features: </a:t>
            </a:r>
            <a:r>
              <a:rPr lang="en-US" dirty="0" err="1">
                <a:solidFill>
                  <a:srgbClr val="0000FF"/>
                </a:solidFill>
              </a:rPr>
              <a:t>Q:Where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err="1">
                <a:solidFill>
                  <a:srgbClr val="0000FF"/>
                </a:solidFill>
              </a:rPr>
              <a:t>Q:is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err="1">
                <a:solidFill>
                  <a:srgbClr val="0000FF"/>
                </a:solidFill>
              </a:rPr>
              <a:t>Q:the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err="1">
                <a:solidFill>
                  <a:srgbClr val="0000FF"/>
                </a:solidFill>
              </a:rPr>
              <a:t>Q:football</a:t>
            </a:r>
            <a:r>
              <a:rPr lang="en-US" dirty="0">
                <a:solidFill>
                  <a:srgbClr val="0000FF"/>
                </a:solidFill>
              </a:rPr>
              <a:t> Q:? Q2: </a:t>
            </a:r>
            <a:r>
              <a:rPr lang="en-US" dirty="0" smtClean="0">
                <a:solidFill>
                  <a:srgbClr val="0000FF"/>
                </a:solidFill>
              </a:rPr>
              <a:t>John</a:t>
            </a:r>
            <a:r>
              <a:rPr lang="zh-CN" alt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Q2:picked Q2:up Q2:the Q2:football 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RHS </a:t>
            </a:r>
            <a:r>
              <a:rPr lang="en-US" dirty="0"/>
              <a:t>features: </a:t>
            </a:r>
            <a:r>
              <a:rPr lang="en-US" dirty="0" err="1">
                <a:solidFill>
                  <a:srgbClr val="008000"/>
                </a:solidFill>
              </a:rPr>
              <a:t>D:John</a:t>
            </a:r>
            <a:r>
              <a:rPr lang="en-US" dirty="0">
                <a:solidFill>
                  <a:srgbClr val="008000"/>
                </a:solidFill>
              </a:rPr>
              <a:t> </a:t>
            </a:r>
            <a:r>
              <a:rPr lang="en-US" dirty="0" err="1">
                <a:solidFill>
                  <a:srgbClr val="008000"/>
                </a:solidFill>
              </a:rPr>
              <a:t>D:is</a:t>
            </a:r>
            <a:r>
              <a:rPr lang="en-US" dirty="0">
                <a:solidFill>
                  <a:srgbClr val="008000"/>
                </a:solidFill>
              </a:rPr>
              <a:t> </a:t>
            </a:r>
            <a:r>
              <a:rPr lang="en-US" dirty="0" err="1">
                <a:solidFill>
                  <a:srgbClr val="008000"/>
                </a:solidFill>
              </a:rPr>
              <a:t>D:in</a:t>
            </a:r>
            <a:r>
              <a:rPr lang="en-US" dirty="0">
                <a:solidFill>
                  <a:srgbClr val="008000"/>
                </a:solidFill>
              </a:rPr>
              <a:t> </a:t>
            </a:r>
            <a:r>
              <a:rPr lang="en-US" dirty="0" err="1">
                <a:solidFill>
                  <a:srgbClr val="008000"/>
                </a:solidFill>
              </a:rPr>
              <a:t>D:the</a:t>
            </a:r>
            <a:r>
              <a:rPr lang="en-US" dirty="0">
                <a:solidFill>
                  <a:srgbClr val="008000"/>
                </a:solidFill>
              </a:rPr>
              <a:t> </a:t>
            </a:r>
            <a:r>
              <a:rPr lang="en-US" dirty="0" err="1" smtClean="0">
                <a:solidFill>
                  <a:srgbClr val="008000"/>
                </a:solidFill>
              </a:rPr>
              <a:t>D:playground</a:t>
            </a:r>
            <a:r>
              <a:rPr lang="zh-CN" altLang="en-US" dirty="0" smtClean="0">
                <a:solidFill>
                  <a:srgbClr val="008000"/>
                </a:solidFill>
              </a:rPr>
              <a:t> </a:t>
            </a:r>
            <a:r>
              <a:rPr lang="en-US" dirty="0" err="1" smtClean="0">
                <a:solidFill>
                  <a:srgbClr val="008000"/>
                </a:solidFill>
              </a:rPr>
              <a:t>QDMatch:the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err="1">
                <a:solidFill>
                  <a:srgbClr val="008000"/>
                </a:solidFill>
              </a:rPr>
              <a:t>QDMatch:is</a:t>
            </a:r>
            <a:r>
              <a:rPr lang="en-US" dirty="0">
                <a:solidFill>
                  <a:srgbClr val="008000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.</a:t>
            </a:r>
            <a:r>
              <a:rPr lang="en-US" altLang="zh-CN" dirty="0" smtClean="0">
                <a:solidFill>
                  <a:srgbClr val="008000"/>
                </a:solidFill>
              </a:rPr>
              <a:t>.</a:t>
            </a:r>
            <a:r>
              <a:rPr lang="en-US" dirty="0" smtClean="0">
                <a:solidFill>
                  <a:srgbClr val="008000"/>
                </a:solidFill>
              </a:rPr>
              <a:t>Q2DMatch:John </a:t>
            </a:r>
            <a:endParaRPr lang="en-US" dirty="0">
              <a:solidFill>
                <a:srgbClr val="008000"/>
              </a:solidFill>
            </a:endParaRPr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We also need time information for </a:t>
            </a:r>
            <a:r>
              <a:rPr lang="en-US" dirty="0" err="1"/>
              <a:t>bAbI</a:t>
            </a:r>
            <a:r>
              <a:rPr lang="en-US" dirty="0"/>
              <a:t> simulation.</a:t>
            </a:r>
          </a:p>
          <a:p>
            <a:r>
              <a:rPr lang="zh-CN" altLang="en-US" dirty="0"/>
              <a:t> </a:t>
            </a:r>
            <a:r>
              <a:rPr lang="zh-CN" altLang="en-US" dirty="0" smtClean="0"/>
              <a:t>   </a:t>
            </a:r>
            <a:endParaRPr lang="en-US" altLang="zh-CN" dirty="0" smtClean="0"/>
          </a:p>
          <a:p>
            <a:r>
              <a:rPr lang="en-US" dirty="0" smtClean="0">
                <a:solidFill>
                  <a:srgbClr val="0000FF"/>
                </a:solidFill>
              </a:rPr>
              <a:t>We </a:t>
            </a:r>
            <a:r>
              <a:rPr lang="en-US" dirty="0">
                <a:solidFill>
                  <a:srgbClr val="0000FF"/>
                </a:solidFill>
              </a:rPr>
              <a:t>tried adding absolute time differences (between </a:t>
            </a:r>
            <a:r>
              <a:rPr lang="en-US" dirty="0" smtClean="0">
                <a:solidFill>
                  <a:srgbClr val="0000FF"/>
                </a:solidFill>
              </a:rPr>
              <a:t>two</a:t>
            </a:r>
            <a:r>
              <a:rPr lang="zh-CN" altLang="en-US" dirty="0" smtClean="0">
                <a:solidFill>
                  <a:srgbClr val="0000FF"/>
                </a:solidFill>
              </a:rPr>
              <a:t>     </a:t>
            </a:r>
            <a:r>
              <a:rPr lang="zh-CN" altLang="zh-CN" dirty="0">
                <a:solidFill>
                  <a:srgbClr val="0000FF"/>
                </a:solidFill>
              </a:rPr>
              <a:t> </a:t>
            </a:r>
            <a:r>
              <a:rPr lang="zh-CN" alt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memories</a:t>
            </a:r>
            <a:r>
              <a:rPr lang="en-US" dirty="0">
                <a:solidFill>
                  <a:srgbClr val="0000FF"/>
                </a:solidFill>
              </a:rPr>
              <a:t>) as a feature: tricky to get to work.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427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759813" y="507373"/>
            <a:ext cx="357080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Some Extensions </a:t>
            </a:r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615692" y="1346309"/>
            <a:ext cx="8311853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Some options and extensions</a:t>
            </a:r>
            <a:r>
              <a:rPr lang="en-US" sz="2000" dirty="0" smtClean="0"/>
              <a:t>:</a:t>
            </a:r>
          </a:p>
          <a:p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b="1" dirty="0" smtClean="0"/>
              <a:t>Efficient Memory Via Hashing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b="1" dirty="0" smtClean="0"/>
              <a:t>Hashing word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/>
              <a:t>Memory will be considered if only share at least one word</a:t>
            </a:r>
            <a:endParaRPr lang="en-US" sz="2000" b="1" dirty="0" smtClean="0"/>
          </a:p>
          <a:p>
            <a:pPr marL="800100" lvl="1" indent="-342900">
              <a:buFont typeface="Arial"/>
              <a:buChar char="•"/>
            </a:pPr>
            <a:r>
              <a:rPr lang="en-US" sz="2000" b="1" dirty="0" smtClean="0"/>
              <a:t>Clustering word embedding</a:t>
            </a:r>
            <a:endParaRPr lang="en-US" sz="2000" b="1" dirty="0"/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/>
              <a:t>Run K-means to cluster word vectors U, given K buckets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/>
              <a:t>Hash a given sentence into all the buckets that it’s individual words fells into.</a:t>
            </a:r>
          </a:p>
          <a:p>
            <a:pPr marL="342900" indent="-342900">
              <a:buFont typeface="Arial"/>
              <a:buChar char="•"/>
            </a:pPr>
            <a:endParaRPr lang="en-US" sz="2000" b="1" dirty="0"/>
          </a:p>
          <a:p>
            <a:pPr marL="342900" indent="-342900">
              <a:buFont typeface="Arial"/>
              <a:buChar char="•"/>
            </a:pPr>
            <a:r>
              <a:rPr lang="en-US" sz="2000" b="1" dirty="0" smtClean="0"/>
              <a:t>Modeling Previous Unseen words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/>
              <a:t>Store bag of words it has co-occurred with.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/>
              <a:t>Increase the feature representation D from 3|W| to 5 |W|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/>
              <a:t>Using kind of the dropout technique.</a:t>
            </a:r>
          </a:p>
          <a:p>
            <a:pPr marL="342900" indent="-342900">
              <a:buFont typeface="Arial"/>
              <a:buChar char="•"/>
            </a:pPr>
            <a:endParaRPr lang="en-US" sz="2000" b="1" dirty="0"/>
          </a:p>
          <a:p>
            <a:pPr marL="342900" indent="-342900">
              <a:buFont typeface="Arial"/>
              <a:buChar char="•"/>
            </a:pPr>
            <a:endParaRPr lang="en-US" sz="2000" b="1" dirty="0" smtClean="0"/>
          </a:p>
        </p:txBody>
      </p:sp>
    </p:spTree>
    <p:extLst>
      <p:ext uri="{BB962C8B-B14F-4D97-AF65-F5344CB8AC3E}">
        <p14:creationId xmlns:p14="http://schemas.microsoft.com/office/powerpoint/2010/main" val="610590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269867" y="295370"/>
            <a:ext cx="742679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Results: QA on Reverb data</a:t>
            </a:r>
          </a:p>
          <a:p>
            <a:r>
              <a:rPr lang="en-US" sz="3200" b="1" dirty="0" smtClean="0"/>
              <a:t>         from </a:t>
            </a:r>
            <a:r>
              <a:rPr lang="en-US" sz="3200" b="1" dirty="0"/>
              <a:t>(Fader et al.) </a:t>
            </a:r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4" name="Rectangle 3"/>
          <p:cNvSpPr/>
          <p:nvPr/>
        </p:nvSpPr>
        <p:spPr>
          <a:xfrm>
            <a:off x="1038981" y="1556909"/>
            <a:ext cx="877362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0000FF"/>
                </a:solidFill>
              </a:rPr>
              <a:t>14M </a:t>
            </a:r>
            <a:r>
              <a:rPr lang="en-US" sz="2000" dirty="0">
                <a:solidFill>
                  <a:srgbClr val="0000FF"/>
                </a:solidFill>
              </a:rPr>
              <a:t>statements stored in the </a:t>
            </a:r>
            <a:r>
              <a:rPr lang="en-US" sz="2000" dirty="0" err="1">
                <a:solidFill>
                  <a:srgbClr val="0000FF"/>
                </a:solidFill>
              </a:rPr>
              <a:t>memNN</a:t>
            </a:r>
            <a:r>
              <a:rPr lang="en-US" sz="2000" dirty="0">
                <a:solidFill>
                  <a:srgbClr val="0000FF"/>
                </a:solidFill>
              </a:rPr>
              <a:t> memory. </a:t>
            </a:r>
            <a:endParaRPr lang="en-US" sz="2000" dirty="0" smtClean="0">
              <a:solidFill>
                <a:srgbClr val="0000FF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k</a:t>
            </a:r>
            <a:r>
              <a:rPr lang="en-US" sz="2000" dirty="0"/>
              <a:t>=1 loops </a:t>
            </a:r>
            <a:r>
              <a:rPr lang="en-US" sz="2000" dirty="0" err="1"/>
              <a:t>MemNN</a:t>
            </a:r>
            <a:r>
              <a:rPr lang="en-US" sz="2000" dirty="0"/>
              <a:t>, 128-dim embedding. </a:t>
            </a:r>
            <a:endParaRPr lang="en-US" sz="2000" dirty="0" smtClean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R </a:t>
            </a:r>
            <a:r>
              <a:rPr lang="en-US" sz="2000" dirty="0"/>
              <a:t>response simply outputs top </a:t>
            </a:r>
            <a:r>
              <a:rPr lang="en-US" sz="2000" dirty="0" smtClean="0"/>
              <a:t>scoring statement.</a:t>
            </a: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Time </a:t>
            </a:r>
            <a:r>
              <a:rPr lang="en-US" sz="2000" dirty="0"/>
              <a:t>features are not necessary, hence not used</a:t>
            </a:r>
            <a:r>
              <a:rPr lang="en-US" sz="2000" dirty="0" smtClean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We also tried adding bag of words (</a:t>
            </a:r>
            <a:r>
              <a:rPr lang="en-US" sz="2000" dirty="0" err="1"/>
              <a:t>BoW</a:t>
            </a:r>
            <a:r>
              <a:rPr lang="en-US" sz="2000" dirty="0"/>
              <a:t>) features. </a:t>
            </a:r>
          </a:p>
        </p:txBody>
      </p:sp>
      <p:pic>
        <p:nvPicPr>
          <p:cNvPr id="8" name="Picture 7" descr="Screen Shot 2015-10-26 at 1.31.3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599" y="3460525"/>
            <a:ext cx="5214148" cy="215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393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269867" y="295370"/>
            <a:ext cx="742679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Results: QA on Reverb data</a:t>
            </a:r>
          </a:p>
          <a:p>
            <a:r>
              <a:rPr lang="en-US" sz="3200" b="1" dirty="0" smtClean="0"/>
              <a:t>         from </a:t>
            </a:r>
            <a:r>
              <a:rPr lang="en-US" sz="3200" b="1" dirty="0"/>
              <a:t>(Fader et al.) </a:t>
            </a:r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pic>
        <p:nvPicPr>
          <p:cNvPr id="3" name="Picture 2" descr="Screen Shot 2015-10-26 at 1.32.4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57" y="3764209"/>
            <a:ext cx="7349833" cy="14302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88857" y="1572643"/>
            <a:ext cx="67533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Scoring all 14M candidates in the memory is slow. </a:t>
            </a:r>
          </a:p>
        </p:txBody>
      </p:sp>
      <p:sp>
        <p:nvSpPr>
          <p:cNvPr id="7" name="Rectangle 6"/>
          <p:cNvSpPr/>
          <p:nvPr/>
        </p:nvSpPr>
        <p:spPr>
          <a:xfrm>
            <a:off x="788857" y="2875002"/>
            <a:ext cx="70804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Hashing via words (essentially: inverted index)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Hashing </a:t>
            </a:r>
            <a:r>
              <a:rPr lang="en-US" dirty="0"/>
              <a:t>via k-means in embedding space (k=1000)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88857" y="2154153"/>
            <a:ext cx="73498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We consider speedups using hashing in S and O as</a:t>
            </a:r>
          </a:p>
          <a:p>
            <a:r>
              <a:rPr lang="en-US" sz="2000" dirty="0"/>
              <a:t>mentioned earlier: </a:t>
            </a:r>
          </a:p>
        </p:txBody>
      </p:sp>
    </p:spTree>
    <p:extLst>
      <p:ext uri="{BB962C8B-B14F-4D97-AF65-F5344CB8AC3E}">
        <p14:creationId xmlns:p14="http://schemas.microsoft.com/office/powerpoint/2010/main" val="1313971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4" name="Rectangle 3"/>
          <p:cNvSpPr/>
          <p:nvPr/>
        </p:nvSpPr>
        <p:spPr>
          <a:xfrm>
            <a:off x="2509688" y="684912"/>
            <a:ext cx="3503283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err="1"/>
              <a:t>bAbI</a:t>
            </a:r>
            <a:r>
              <a:rPr lang="en-US" sz="3200" b="1" dirty="0"/>
              <a:t> Experiment </a:t>
            </a:r>
          </a:p>
        </p:txBody>
      </p:sp>
      <p:pic>
        <p:nvPicPr>
          <p:cNvPr id="8" name="Picture 7" descr="Screen Shot 2015-10-26 at 1.42.4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14" y="3199913"/>
            <a:ext cx="7657679" cy="232338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01090" y="1722585"/>
            <a:ext cx="79078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10k sentences. (Actor: only ask questions about actors.)</a:t>
            </a:r>
          </a:p>
          <a:p>
            <a:r>
              <a:rPr lang="en-US" dirty="0"/>
              <a:t>• Difficulty: how many sentences in the past when entity mentioned.</a:t>
            </a:r>
          </a:p>
          <a:p>
            <a:r>
              <a:rPr lang="en-US" dirty="0"/>
              <a:t>• Fully supervised (supporting sentences are labeled).</a:t>
            </a:r>
          </a:p>
          <a:p>
            <a:r>
              <a:rPr lang="en-US" dirty="0"/>
              <a:t>• Compare RNN (no supervision)</a:t>
            </a:r>
          </a:p>
          <a:p>
            <a:r>
              <a:rPr lang="en-US" dirty="0"/>
              <a:t> and </a:t>
            </a:r>
            <a:r>
              <a:rPr lang="en-US" dirty="0" err="1"/>
              <a:t>MemNN</a:t>
            </a:r>
            <a:r>
              <a:rPr lang="en-US" dirty="0"/>
              <a:t> hops k = 1 or 2, &amp; with/without time features. </a:t>
            </a:r>
          </a:p>
        </p:txBody>
      </p:sp>
    </p:spTree>
    <p:extLst>
      <p:ext uri="{BB962C8B-B14F-4D97-AF65-F5344CB8AC3E}">
        <p14:creationId xmlns:p14="http://schemas.microsoft.com/office/powerpoint/2010/main" val="2452245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73402" y="430397"/>
            <a:ext cx="6526346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Shortcomings of Existing Model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64920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b="1" dirty="0"/>
              <a:t>Towards AI-complete question answering: a set of prerequisite toy tasks</a:t>
            </a:r>
            <a:endParaRPr lang="en-US" sz="1200" dirty="0"/>
          </a:p>
        </p:txBody>
      </p:sp>
      <p:sp>
        <p:nvSpPr>
          <p:cNvPr id="5" name="Rectangle 4"/>
          <p:cNvSpPr/>
          <p:nvPr/>
        </p:nvSpPr>
        <p:spPr>
          <a:xfrm>
            <a:off x="646316" y="1420898"/>
            <a:ext cx="7415412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They model sentences with a bag of words so </a:t>
            </a:r>
            <a:r>
              <a:rPr lang="en-US" sz="2000" dirty="0" smtClean="0"/>
              <a:t>are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likely </a:t>
            </a:r>
            <a:r>
              <a:rPr lang="en-US" sz="2000" dirty="0"/>
              <a:t>to fail on tasks such 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as </a:t>
            </a:r>
            <a:r>
              <a:rPr lang="en-US" sz="2000" dirty="0"/>
              <a:t>the 2-argument </a:t>
            </a:r>
            <a:r>
              <a:rPr lang="en-US" sz="2000" dirty="0" smtClean="0"/>
              <a:t>and </a:t>
            </a:r>
            <a:r>
              <a:rPr lang="en-US" sz="2000" dirty="0"/>
              <a:t>3-</a:t>
            </a:r>
            <a:r>
              <a:rPr lang="en-US" sz="2000" dirty="0" smtClean="0"/>
              <a:t>argument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relation </a:t>
            </a:r>
            <a:r>
              <a:rPr lang="en-US" sz="2000" dirty="0"/>
              <a:t>problems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They perform only two max operations (k = 2) so</a:t>
            </a:r>
            <a:r>
              <a:rPr lang="zh-CN" altLang="en-US" sz="2000" dirty="0"/>
              <a:t> </a:t>
            </a:r>
            <a:r>
              <a:rPr lang="en-US" sz="2000" dirty="0"/>
              <a:t>they cannot handle questions involving more than two</a:t>
            </a:r>
            <a:r>
              <a:rPr lang="zh-CN" altLang="en-US" sz="2000" dirty="0"/>
              <a:t> </a:t>
            </a:r>
            <a:r>
              <a:rPr lang="en-US" sz="2000" dirty="0"/>
              <a:t>supporting facts</a:t>
            </a:r>
          </a:p>
          <a:p>
            <a:endParaRPr 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Unless a RNN is employed in the R module, they are</a:t>
            </a:r>
            <a:r>
              <a:rPr lang="zh-CN" altLang="en-US" sz="2000" dirty="0"/>
              <a:t> </a:t>
            </a:r>
            <a:r>
              <a:rPr lang="en-US" sz="2000" dirty="0"/>
              <a:t>unable to provide multiple answers in the standard </a:t>
            </a:r>
            <a:r>
              <a:rPr lang="en-US" sz="2000" dirty="0" smtClean="0"/>
              <a:t>setting. </a:t>
            </a:r>
            <a:r>
              <a:rPr lang="en-US" sz="2000" dirty="0"/>
              <a:t>This is required for the list (3.8) and</a:t>
            </a:r>
            <a:r>
              <a:rPr lang="zh-CN" altLang="en-US" sz="2000" dirty="0"/>
              <a:t> </a:t>
            </a:r>
            <a:r>
              <a:rPr lang="en-US" sz="2000" dirty="0"/>
              <a:t>path finding (3.19) tasks.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81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73402" y="430397"/>
            <a:ext cx="5899371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 smtClean="0"/>
              <a:t>Improving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Memory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Networks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64920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b="1" dirty="0"/>
              <a:t>Towards AI-complete question answering: a set of prerequisite toy tasks</a:t>
            </a:r>
            <a:endParaRPr lang="en-US" sz="1200" dirty="0"/>
          </a:p>
        </p:txBody>
      </p:sp>
      <p:sp>
        <p:nvSpPr>
          <p:cNvPr id="2" name="Rectangle 1"/>
          <p:cNvSpPr/>
          <p:nvPr/>
        </p:nvSpPr>
        <p:spPr>
          <a:xfrm>
            <a:off x="973402" y="1347033"/>
            <a:ext cx="6564584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2000" b="1" dirty="0" smtClean="0"/>
              <a:t>ADAPTIVE </a:t>
            </a:r>
            <a:r>
              <a:rPr lang="en-US" sz="2000" b="1" dirty="0"/>
              <a:t>MEMORIES (AND RESPONSES</a:t>
            </a:r>
            <a:r>
              <a:rPr lang="en-US" sz="2000" b="1" dirty="0" smtClean="0"/>
              <a:t>)</a:t>
            </a:r>
          </a:p>
          <a:p>
            <a:pPr marL="914400" lvl="1" indent="-457200">
              <a:buFontTx/>
              <a:buAutoNum type="arabicPeriod"/>
            </a:pPr>
            <a:endParaRPr lang="en-US" sz="2000" dirty="0" smtClean="0"/>
          </a:p>
          <a:p>
            <a:pPr marL="914400" lvl="1" indent="-457200">
              <a:buFontTx/>
              <a:buAutoNum type="arabicPeriod"/>
            </a:pPr>
            <a:r>
              <a:rPr lang="en-US" sz="2000" dirty="0" smtClean="0"/>
              <a:t>Add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Special</a:t>
            </a:r>
            <a:r>
              <a:rPr lang="zh-CN" altLang="en-US" sz="2000" dirty="0"/>
              <a:t> </a:t>
            </a:r>
            <a:r>
              <a:rPr lang="en-US" altLang="zh-CN" sz="2000" dirty="0"/>
              <a:t>fact</a:t>
            </a:r>
            <a:r>
              <a:rPr lang="zh-CN" altLang="en-US" sz="2000" dirty="0"/>
              <a:t> </a:t>
            </a:r>
            <a:r>
              <a:rPr lang="en-US" altLang="zh-CN" sz="2000" dirty="0"/>
              <a:t>m</a:t>
            </a:r>
            <a:r>
              <a:rPr lang="zh-CN" altLang="en-US" sz="2000" baseline="30000" dirty="0"/>
              <a:t>*</a:t>
            </a:r>
            <a:r>
              <a:rPr lang="zh-CN" altLang="zh-CN" sz="2000" dirty="0"/>
              <a:t> </a:t>
            </a:r>
            <a:r>
              <a:rPr lang="en-US" altLang="zh-CN" sz="2000" dirty="0"/>
              <a:t>(like</a:t>
            </a:r>
            <a:r>
              <a:rPr lang="zh-CN" altLang="en-US" sz="2000" dirty="0"/>
              <a:t> </a:t>
            </a:r>
            <a:r>
              <a:rPr lang="en-US" altLang="zh-CN" sz="2000" dirty="0"/>
              <a:t>end</a:t>
            </a:r>
            <a:r>
              <a:rPr lang="zh-CN" altLang="en-US" sz="2000" dirty="0"/>
              <a:t> </a:t>
            </a:r>
            <a:r>
              <a:rPr lang="en-US" altLang="zh-CN" sz="2000" dirty="0"/>
              <a:t>token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(AM)</a:t>
            </a:r>
            <a:endParaRPr lang="en-US" sz="2000" dirty="0"/>
          </a:p>
          <a:p>
            <a:pPr marL="914400" lvl="1" indent="-457200">
              <a:buFontTx/>
              <a:buAutoNum type="arabicPeriod"/>
            </a:pPr>
            <a:r>
              <a:rPr lang="en-US" sz="2000" dirty="0"/>
              <a:t>Add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Special</a:t>
            </a:r>
            <a:r>
              <a:rPr lang="zh-CN" altLang="en-US" sz="2000" dirty="0"/>
              <a:t> </a:t>
            </a:r>
            <a:r>
              <a:rPr lang="en-US" altLang="zh-CN" sz="2000" dirty="0"/>
              <a:t>word</a:t>
            </a:r>
            <a:r>
              <a:rPr lang="zh-CN" altLang="en-US" sz="2000" dirty="0"/>
              <a:t> </a:t>
            </a:r>
            <a:r>
              <a:rPr lang="en-US" altLang="zh-CN" sz="2000" dirty="0"/>
              <a:t>w</a:t>
            </a:r>
            <a:r>
              <a:rPr lang="zh-CN" altLang="en-US" sz="2000" baseline="30000" dirty="0"/>
              <a:t>*</a:t>
            </a:r>
            <a:r>
              <a:rPr lang="zh-CN" altLang="zh-CN" sz="2000" dirty="0"/>
              <a:t> </a:t>
            </a:r>
            <a:r>
              <a:rPr lang="en-US" altLang="zh-CN" sz="2000" dirty="0"/>
              <a:t>(same</a:t>
            </a:r>
            <a:r>
              <a:rPr lang="en-US" altLang="zh-CN" sz="2000" dirty="0" smtClean="0"/>
              <a:t>)</a:t>
            </a:r>
          </a:p>
          <a:p>
            <a:pPr marL="914400" lvl="1" indent="-457200">
              <a:buFontTx/>
              <a:buAutoNum type="arabicPeriod"/>
            </a:pPr>
            <a:endParaRPr lang="en-US" sz="2000" b="1" dirty="0"/>
          </a:p>
          <a:p>
            <a:pPr marL="457200" indent="-457200">
              <a:buFontTx/>
              <a:buAutoNum type="arabicPeriod"/>
            </a:pPr>
            <a:r>
              <a:rPr lang="en-US" sz="2000" b="1" dirty="0"/>
              <a:t>NONLINEAR SENTENCE </a:t>
            </a:r>
            <a:r>
              <a:rPr lang="en-US" sz="2000" b="1" dirty="0" smtClean="0"/>
              <a:t>MODELING</a:t>
            </a:r>
          </a:p>
          <a:p>
            <a:pPr marL="914400" lvl="1" indent="-457200">
              <a:buFontTx/>
              <a:buAutoNum type="arabicPeriod"/>
            </a:pPr>
            <a:r>
              <a:rPr lang="en-US" sz="2000" dirty="0"/>
              <a:t>a bag-of-N-</a:t>
            </a:r>
            <a:r>
              <a:rPr lang="en-US" sz="2000" dirty="0" smtClean="0"/>
              <a:t>grams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(NG)</a:t>
            </a:r>
            <a:endParaRPr lang="en-US" sz="2000" dirty="0"/>
          </a:p>
          <a:p>
            <a:pPr marL="914400" lvl="1" indent="-457200">
              <a:buFontTx/>
              <a:buAutoNum type="arabicPeriod"/>
            </a:pPr>
            <a:r>
              <a:rPr lang="en-US" sz="2000" dirty="0" err="1"/>
              <a:t>multilinear</a:t>
            </a:r>
            <a:r>
              <a:rPr lang="en-US" sz="2000" dirty="0"/>
              <a:t> </a:t>
            </a:r>
            <a:r>
              <a:rPr lang="en-US" sz="2000" dirty="0" smtClean="0"/>
              <a:t>map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(ML)</a:t>
            </a:r>
          </a:p>
          <a:p>
            <a:pPr marL="914400" lvl="1" indent="-457200">
              <a:buFontTx/>
              <a:buAutoNum type="arabicPeriod"/>
            </a:pPr>
            <a:endParaRPr lang="en-US" sz="2000" dirty="0"/>
          </a:p>
          <a:p>
            <a:pPr marL="914400" lvl="1" indent="-457200">
              <a:buFontTx/>
              <a:buAutoNum type="arabicPeriod"/>
            </a:pPr>
            <a:endParaRPr lang="en-US" sz="2000" dirty="0"/>
          </a:p>
          <a:p>
            <a:pPr marL="914400" lvl="1" indent="-457200">
              <a:buFontTx/>
              <a:buAutoNum type="arabicPeriod"/>
            </a:pPr>
            <a:r>
              <a:rPr lang="en-US" sz="2000" dirty="0"/>
              <a:t>n</a:t>
            </a:r>
            <a:r>
              <a:rPr lang="en-US" sz="2000" dirty="0" smtClean="0"/>
              <a:t>on</a:t>
            </a:r>
            <a:r>
              <a:rPr lang="en-US" altLang="zh-CN" sz="2000" dirty="0" smtClean="0"/>
              <a:t>-linear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embedding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(NL)</a:t>
            </a:r>
            <a:endParaRPr lang="en-US" sz="2000" dirty="0" smtClean="0"/>
          </a:p>
          <a:p>
            <a:pPr marL="914400" lvl="1" indent="-457200">
              <a:buFontTx/>
              <a:buAutoNum type="arabicPeriod"/>
            </a:pPr>
            <a:endParaRPr lang="en-US" sz="2000" b="1" dirty="0"/>
          </a:p>
          <a:p>
            <a:pPr marL="457200" indent="-457200">
              <a:buAutoNum type="arabicPeriod"/>
            </a:pPr>
            <a:endParaRPr lang="en-US" sz="2000" b="1" dirty="0"/>
          </a:p>
        </p:txBody>
      </p:sp>
      <p:pic>
        <p:nvPicPr>
          <p:cNvPr id="3" name="Picture 2" descr="Screen Shot 2015-10-27 at 2.58.21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44"/>
          <a:stretch/>
        </p:blipFill>
        <p:spPr>
          <a:xfrm>
            <a:off x="1952723" y="3816927"/>
            <a:ext cx="3686959" cy="627220"/>
          </a:xfrm>
          <a:prstGeom prst="rect">
            <a:avLst/>
          </a:prstGeom>
        </p:spPr>
      </p:pic>
      <p:pic>
        <p:nvPicPr>
          <p:cNvPr id="4" name="Picture 3" descr="Screen Shot 2015-10-27 at 2.58.34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36"/>
          <a:stretch/>
        </p:blipFill>
        <p:spPr>
          <a:xfrm>
            <a:off x="1952723" y="4818984"/>
            <a:ext cx="3911085" cy="62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275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04048" y="6507821"/>
            <a:ext cx="65726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image</a:t>
            </a:r>
            <a:r>
              <a:rPr lang="en-US" sz="1200" dirty="0" smtClean="0"/>
              <a:t> </a:t>
            </a:r>
            <a:r>
              <a:rPr lang="en-US" sz="1200" dirty="0"/>
              <a:t>credit: </a:t>
            </a:r>
            <a:r>
              <a:rPr lang="en-US" sz="1200" b="1" dirty="0"/>
              <a:t>Towards AI-complete question answering: a set of prerequisite toy tasks</a:t>
            </a:r>
            <a:endParaRPr lang="en-US" sz="1200" dirty="0"/>
          </a:p>
        </p:txBody>
      </p:sp>
      <p:pic>
        <p:nvPicPr>
          <p:cNvPr id="2" name="Picture 1" descr="Screen Shot 2015-10-26 at 1.38.5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277"/>
            <a:ext cx="9466278" cy="5554218"/>
          </a:xfrm>
          <a:prstGeom prst="rect">
            <a:avLst/>
          </a:prstGeom>
          <a:ln>
            <a:solidFill>
              <a:srgbClr val="2C7C9F"/>
            </a:solidFill>
          </a:ln>
        </p:spPr>
      </p:pic>
    </p:spTree>
    <p:extLst>
      <p:ext uri="{BB962C8B-B14F-4D97-AF65-F5344CB8AC3E}">
        <p14:creationId xmlns:p14="http://schemas.microsoft.com/office/powerpoint/2010/main" val="880402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6888"/>
            <a:ext cx="8229600" cy="5609275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Weston, Jason, </a:t>
            </a:r>
            <a:r>
              <a:rPr lang="en-US" sz="2800" dirty="0" err="1" smtClean="0"/>
              <a:t>Sumit</a:t>
            </a:r>
            <a:r>
              <a:rPr lang="en-US" sz="2800" dirty="0" smtClean="0"/>
              <a:t> Chopra, and Antoine </a:t>
            </a:r>
            <a:r>
              <a:rPr lang="en-US" sz="2800" dirty="0" err="1" smtClean="0"/>
              <a:t>Bordes</a:t>
            </a:r>
            <a:r>
              <a:rPr lang="en-US" sz="2800" dirty="0" smtClean="0"/>
              <a:t>. "</a:t>
            </a:r>
            <a:r>
              <a:rPr lang="en-US" sz="2800" b="1" dirty="0" smtClean="0"/>
              <a:t>Memory networks</a:t>
            </a:r>
            <a:r>
              <a:rPr lang="en-US" sz="2800" dirty="0" smtClean="0"/>
              <a:t>." </a:t>
            </a:r>
            <a:r>
              <a:rPr lang="en-US" sz="2800" dirty="0" err="1" smtClean="0"/>
              <a:t>arXiv</a:t>
            </a:r>
            <a:r>
              <a:rPr lang="en-US" sz="2800" dirty="0" smtClean="0"/>
              <a:t> preprint arXiv:1410.3916 (2014).</a:t>
            </a:r>
            <a:endParaRPr lang="en-US" sz="2800" dirty="0"/>
          </a:p>
          <a:p>
            <a:r>
              <a:rPr lang="en-US" sz="2800" dirty="0" smtClean="0"/>
              <a:t>Weston, Jason, et al. "</a:t>
            </a:r>
            <a:r>
              <a:rPr lang="en-US" sz="2800" b="1" dirty="0" smtClean="0"/>
              <a:t>Towards AI-complete question answering: a set of prerequisite toy tasks</a:t>
            </a:r>
            <a:r>
              <a:rPr lang="en-US" sz="2800" dirty="0" smtClean="0"/>
              <a:t>." </a:t>
            </a:r>
            <a:r>
              <a:rPr lang="en-US" sz="2800" dirty="0" err="1" smtClean="0"/>
              <a:t>arXiv</a:t>
            </a:r>
            <a:r>
              <a:rPr lang="en-US" sz="2800" dirty="0" smtClean="0"/>
              <a:t> preprint arXiv:1502.05698 (2015).</a:t>
            </a:r>
          </a:p>
          <a:p>
            <a:r>
              <a:rPr lang="en-US" sz="2800" dirty="0" err="1" smtClean="0"/>
              <a:t>Sainbayar</a:t>
            </a:r>
            <a:r>
              <a:rPr lang="zh-CN" altLang="en-US" sz="2800" dirty="0" smtClean="0"/>
              <a:t> </a:t>
            </a:r>
            <a:r>
              <a:rPr lang="en-US" altLang="zh-CN" sz="2800" dirty="0" err="1" smtClean="0"/>
              <a:t>Sukhbaatar</a:t>
            </a:r>
            <a:r>
              <a:rPr lang="en-US" altLang="zh-CN" sz="2800" dirty="0" smtClean="0"/>
              <a:t>.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“</a:t>
            </a:r>
            <a:r>
              <a:rPr lang="en-US" altLang="zh-CN" sz="2800" b="1" dirty="0" smtClean="0"/>
              <a:t>End-To-End Memory Network</a:t>
            </a:r>
            <a:r>
              <a:rPr lang="en-US" altLang="zh-CN" sz="2800" dirty="0" smtClean="0"/>
              <a:t>” </a:t>
            </a:r>
            <a:r>
              <a:rPr lang="en-US" altLang="zh-CN" sz="2800" dirty="0" err="1" smtClean="0"/>
              <a:t>arXiv</a:t>
            </a:r>
            <a:r>
              <a:rPr lang="en-US" altLang="zh-CN" sz="2800" dirty="0" smtClean="0"/>
              <a:t> (2015)</a:t>
            </a:r>
            <a:endParaRPr lang="en-US" sz="2800" dirty="0" smtClean="0"/>
          </a:p>
          <a:p>
            <a:r>
              <a:rPr lang="en-US" sz="2800" dirty="0"/>
              <a:t>Antoine </a:t>
            </a:r>
            <a:r>
              <a:rPr lang="en-US" sz="2800" dirty="0" err="1" smtClean="0"/>
              <a:t>Bordes</a:t>
            </a:r>
            <a:r>
              <a:rPr lang="en-US" sz="2800" dirty="0" smtClean="0"/>
              <a:t>, et al. “</a:t>
            </a:r>
            <a:r>
              <a:rPr lang="en-US" sz="2800" b="1" dirty="0" smtClean="0"/>
              <a:t>Large</a:t>
            </a:r>
            <a:r>
              <a:rPr lang="en-US" sz="2800" b="1" dirty="0"/>
              <a:t>-scale Simple Question Answering with Memory </a:t>
            </a:r>
            <a:r>
              <a:rPr lang="en-US" sz="2800" b="1" dirty="0" smtClean="0"/>
              <a:t>Networks</a:t>
            </a:r>
            <a:r>
              <a:rPr lang="en-US" sz="2800" dirty="0" smtClean="0"/>
              <a:t>” </a:t>
            </a:r>
            <a:r>
              <a:rPr lang="en-US" sz="2800" dirty="0" err="1" smtClean="0"/>
              <a:t>arXiv</a:t>
            </a:r>
            <a:r>
              <a:rPr lang="en-US" sz="2800" dirty="0" smtClean="0"/>
              <a:t>(2015)</a:t>
            </a:r>
            <a:endParaRPr lang="en-US" sz="2800" dirty="0"/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725562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2" name="Rectangle 1"/>
          <p:cNvSpPr/>
          <p:nvPr/>
        </p:nvSpPr>
        <p:spPr>
          <a:xfrm>
            <a:off x="961240" y="1222237"/>
            <a:ext cx="3096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3.17. Positional Reasoning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988132" y="1820831"/>
            <a:ext cx="6858000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The triangle is to the right of the blue square.</a:t>
            </a:r>
          </a:p>
          <a:p>
            <a:r>
              <a:rPr lang="en-US" dirty="0"/>
              <a:t>The red square is on top of the blue square.</a:t>
            </a:r>
          </a:p>
          <a:p>
            <a:r>
              <a:rPr lang="en-US" dirty="0"/>
              <a:t>The red sphere is to the right of the blue square.</a:t>
            </a:r>
          </a:p>
          <a:p>
            <a:r>
              <a:rPr lang="en-US" dirty="0"/>
              <a:t>Is the red sphere to the right of the blue square? </a:t>
            </a:r>
            <a:r>
              <a:rPr lang="en-US" dirty="0" err="1"/>
              <a:t>A:yes</a:t>
            </a:r>
            <a:endParaRPr lang="en-US" dirty="0"/>
          </a:p>
          <a:p>
            <a:r>
              <a:rPr lang="en-US" dirty="0"/>
              <a:t>Is the red square to the left of the triangle? </a:t>
            </a:r>
            <a:r>
              <a:rPr lang="en-US" dirty="0" err="1"/>
              <a:t>A:yes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61240" y="4073895"/>
            <a:ext cx="22130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3.19. Path Finding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988132" y="4845278"/>
            <a:ext cx="6858000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The kitchen is north of the hallway.</a:t>
            </a:r>
          </a:p>
          <a:p>
            <a:r>
              <a:rPr lang="en-US" dirty="0"/>
              <a:t>The den is east of the hallway.</a:t>
            </a:r>
          </a:p>
          <a:p>
            <a:r>
              <a:rPr lang="en-US" dirty="0"/>
              <a:t>How do you go from den to kitchen? A: west, north</a:t>
            </a:r>
          </a:p>
        </p:txBody>
      </p:sp>
      <p:sp>
        <p:nvSpPr>
          <p:cNvPr id="7" name="Rectangle 6"/>
          <p:cNvSpPr/>
          <p:nvPr/>
        </p:nvSpPr>
        <p:spPr>
          <a:xfrm>
            <a:off x="973402" y="430397"/>
            <a:ext cx="275808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 smtClean="0"/>
              <a:t>Failing Tasks</a:t>
            </a:r>
            <a:endParaRPr lang="en-US" sz="3200" b="1" dirty="0"/>
          </a:p>
        </p:txBody>
      </p:sp>
      <p:sp>
        <p:nvSpPr>
          <p:cNvPr id="8" name="Rectangle 7"/>
          <p:cNvSpPr/>
          <p:nvPr/>
        </p:nvSpPr>
        <p:spPr>
          <a:xfrm>
            <a:off x="6814046" y="1051122"/>
            <a:ext cx="573527" cy="505218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/>
          <p:nvPr/>
        </p:nvSpPr>
        <p:spPr>
          <a:xfrm>
            <a:off x="7723233" y="1199230"/>
            <a:ext cx="538287" cy="357109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814046" y="361846"/>
            <a:ext cx="573527" cy="5052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783582" y="648730"/>
            <a:ext cx="423317" cy="43666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026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2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2" name="Rectangle 1"/>
          <p:cNvSpPr/>
          <p:nvPr/>
        </p:nvSpPr>
        <p:spPr>
          <a:xfrm>
            <a:off x="932254" y="1015173"/>
            <a:ext cx="1672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3.7. Counting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973402" y="1593412"/>
            <a:ext cx="6453952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Daniel picked up the football.</a:t>
            </a:r>
          </a:p>
          <a:p>
            <a:r>
              <a:rPr lang="en-US" dirty="0"/>
              <a:t>Daniel dropped the football.</a:t>
            </a:r>
          </a:p>
          <a:p>
            <a:r>
              <a:rPr lang="en-US" dirty="0"/>
              <a:t>Daniel got the milk.</a:t>
            </a:r>
          </a:p>
          <a:p>
            <a:r>
              <a:rPr lang="en-US" dirty="0"/>
              <a:t>Daniel took the apple.</a:t>
            </a:r>
          </a:p>
          <a:p>
            <a:r>
              <a:rPr lang="en-US" dirty="0"/>
              <a:t>How many objects is Daniel holding? A: two</a:t>
            </a:r>
          </a:p>
        </p:txBody>
      </p:sp>
      <p:sp>
        <p:nvSpPr>
          <p:cNvPr id="4" name="Rectangle 3"/>
          <p:cNvSpPr/>
          <p:nvPr/>
        </p:nvSpPr>
        <p:spPr>
          <a:xfrm>
            <a:off x="908656" y="3427122"/>
            <a:ext cx="19496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3.8. Lists / Sets</a:t>
            </a:r>
          </a:p>
        </p:txBody>
      </p:sp>
      <p:sp>
        <p:nvSpPr>
          <p:cNvPr id="5" name="Rectangle 4"/>
          <p:cNvSpPr/>
          <p:nvPr/>
        </p:nvSpPr>
        <p:spPr>
          <a:xfrm>
            <a:off x="973402" y="4092974"/>
            <a:ext cx="4572000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dirty="0"/>
              <a:t>Daniel picks up the football.</a:t>
            </a:r>
          </a:p>
          <a:p>
            <a:r>
              <a:rPr lang="en-US" dirty="0"/>
              <a:t>Daniel drops the newspaper.</a:t>
            </a:r>
          </a:p>
          <a:p>
            <a:r>
              <a:rPr lang="en-US" dirty="0"/>
              <a:t>Daniel picks up the milk.</a:t>
            </a:r>
          </a:p>
          <a:p>
            <a:r>
              <a:rPr lang="en-US" dirty="0"/>
              <a:t>What is Daniel holding? milk, football</a:t>
            </a:r>
          </a:p>
        </p:txBody>
      </p:sp>
      <p:sp>
        <p:nvSpPr>
          <p:cNvPr id="7" name="Rectangle 6"/>
          <p:cNvSpPr/>
          <p:nvPr/>
        </p:nvSpPr>
        <p:spPr>
          <a:xfrm>
            <a:off x="973402" y="430397"/>
            <a:ext cx="275808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 smtClean="0"/>
              <a:t>Failing Tasks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931174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9" y="457678"/>
            <a:ext cx="7331538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End-to-end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Memory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networks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53401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Image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credit: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RNN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search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paper</a:t>
            </a:r>
            <a:r>
              <a:rPr lang="zh-CN" altLang="en-US" sz="1200" dirty="0" smtClean="0"/>
              <a:t> </a:t>
            </a:r>
            <a:endParaRPr lang="en-US" sz="1200" dirty="0"/>
          </a:p>
        </p:txBody>
      </p:sp>
      <p:sp>
        <p:nvSpPr>
          <p:cNvPr id="3" name="Rectangle 2"/>
          <p:cNvSpPr/>
          <p:nvPr/>
        </p:nvSpPr>
        <p:spPr>
          <a:xfrm>
            <a:off x="650879" y="1453682"/>
            <a:ext cx="758665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/>
              <a:t>Problem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of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Memory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Network:</a:t>
            </a:r>
            <a:r>
              <a:rPr lang="zh-CN" altLang="en-US" sz="2000" b="1" dirty="0" smtClean="0"/>
              <a:t> </a:t>
            </a:r>
            <a:endParaRPr lang="en-US" altLang="zh-CN" sz="2000" b="1" dirty="0" smtClean="0"/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not </a:t>
            </a:r>
            <a:r>
              <a:rPr lang="en-US" sz="2000" dirty="0"/>
              <a:t>easy to train via </a:t>
            </a:r>
            <a:r>
              <a:rPr lang="en-US" sz="2000" dirty="0" smtClean="0"/>
              <a:t>back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propagation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required </a:t>
            </a:r>
            <a:r>
              <a:rPr lang="en-US" sz="2000" dirty="0"/>
              <a:t>supervision at each layer of </a:t>
            </a:r>
            <a:r>
              <a:rPr lang="en-US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network.</a:t>
            </a:r>
          </a:p>
          <a:p>
            <a:pPr marL="285750" indent="-285750">
              <a:buFont typeface="Arial"/>
              <a:buChar char="•"/>
            </a:pPr>
            <a:endParaRPr lang="en-US" sz="2000" dirty="0"/>
          </a:p>
          <a:p>
            <a:r>
              <a:rPr lang="en-US" sz="2000" b="1" dirty="0" smtClean="0"/>
              <a:t>Continuous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form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of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memory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network</a:t>
            </a:r>
            <a:endParaRPr lang="en-US" altLang="zh-CN" sz="2000" b="1" dirty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Attention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paper:</a:t>
            </a:r>
            <a:r>
              <a:rPr lang="zh-CN" altLang="en-US" sz="2000" dirty="0" smtClean="0"/>
              <a:t> </a:t>
            </a:r>
            <a:endParaRPr lang="en-US" altLang="zh-CN" sz="2000" dirty="0" smtClean="0"/>
          </a:p>
          <a:p>
            <a:pPr marL="800100" lvl="1" indent="-342900">
              <a:buFont typeface="Arial"/>
              <a:buChar char="•"/>
            </a:pPr>
            <a:r>
              <a:rPr lang="en-US" sz="2000" dirty="0" smtClean="0"/>
              <a:t>RNN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search: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/>
              <a:t>Show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attend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tell</a:t>
            </a:r>
            <a:r>
              <a:rPr lang="zh-CN" altLang="en-US" sz="2000" dirty="0"/>
              <a:t>:</a:t>
            </a:r>
            <a:endParaRPr lang="en-US" sz="2000" dirty="0"/>
          </a:p>
        </p:txBody>
      </p:sp>
      <p:pic>
        <p:nvPicPr>
          <p:cNvPr id="2" name="Picture 1" descr="Screen Shot 2015-10-27 at 1.12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42" y="2908419"/>
            <a:ext cx="1938156" cy="339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913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9" y="307274"/>
            <a:ext cx="7331538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Model-single layer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0063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 dirty="0" smtClean="0"/>
              <a:t>: Reference paper</a:t>
            </a:r>
            <a:endParaRPr lang="en-US" sz="1200" dirty="0"/>
          </a:p>
        </p:txBody>
      </p:sp>
      <p:pic>
        <p:nvPicPr>
          <p:cNvPr id="2" name="Picture 1" descr="Screen Shot 2015-10-26 at 11.47.00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7" r="42258"/>
          <a:stretch/>
        </p:blipFill>
        <p:spPr>
          <a:xfrm>
            <a:off x="3994290" y="1151143"/>
            <a:ext cx="5016038" cy="39627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47896" y="5246586"/>
            <a:ext cx="1939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Memory size 50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6679" y="999336"/>
            <a:ext cx="3978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Embedding Parameter:  </a:t>
            </a:r>
            <a:r>
              <a:rPr lang="en-US" b="1" dirty="0" smtClean="0"/>
              <a:t>A, B, C, W</a:t>
            </a:r>
          </a:p>
        </p:txBody>
      </p:sp>
      <p:sp>
        <p:nvSpPr>
          <p:cNvPr id="5" name="Rectangle 4"/>
          <p:cNvSpPr/>
          <p:nvPr/>
        </p:nvSpPr>
        <p:spPr>
          <a:xfrm>
            <a:off x="784551" y="2344601"/>
            <a:ext cx="28340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p</a:t>
            </a:r>
            <a:r>
              <a:rPr lang="en-US" baseline="-25000" dirty="0" smtClean="0"/>
              <a:t>i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Softmax</a:t>
            </a:r>
            <a:r>
              <a:rPr lang="en-US" dirty="0"/>
              <a:t>(</a:t>
            </a:r>
            <a:r>
              <a:rPr lang="en-US" dirty="0" err="1" smtClean="0"/>
              <a:t>u</a:t>
            </a:r>
            <a:r>
              <a:rPr lang="en-US" baseline="30000" dirty="0" err="1" smtClean="0"/>
              <a:t>T</a:t>
            </a:r>
            <a:r>
              <a:rPr lang="en-US" dirty="0" err="1" smtClean="0"/>
              <a:t>m</a:t>
            </a:r>
            <a:r>
              <a:rPr lang="en-US" baseline="-25000" dirty="0" err="1" smtClean="0"/>
              <a:t>i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4048" y="1790603"/>
            <a:ext cx="3446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Input memory representation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346679" y="2875618"/>
            <a:ext cx="36246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Output memory representation</a:t>
            </a:r>
          </a:p>
        </p:txBody>
      </p:sp>
      <p:pic>
        <p:nvPicPr>
          <p:cNvPr id="11" name="Picture 10" descr="Screen Shot 2015-10-26 at 4.16.3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4" y="3513836"/>
            <a:ext cx="2065990" cy="75126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04048" y="4346457"/>
            <a:ext cx="36150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Generating the final prediction</a:t>
            </a:r>
          </a:p>
        </p:txBody>
      </p:sp>
      <p:pic>
        <p:nvPicPr>
          <p:cNvPr id="13" name="Picture 12" descr="Screen Shot 2015-10-26 at 4.17.3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79" y="4829820"/>
            <a:ext cx="2574429" cy="54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69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9" y="307274"/>
            <a:ext cx="7331538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Model-multiple layers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0063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 dirty="0" smtClean="0"/>
              <a:t>: Reference paper</a:t>
            </a:r>
            <a:endParaRPr lang="en-US" sz="1200" dirty="0"/>
          </a:p>
        </p:txBody>
      </p:sp>
      <p:pic>
        <p:nvPicPr>
          <p:cNvPr id="3" name="Picture 2" descr="Screen Shot 2015-10-26 at 4.19.2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588" y="1399650"/>
            <a:ext cx="4093705" cy="45953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3163" y="1404039"/>
            <a:ext cx="613768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Weight type</a:t>
            </a:r>
          </a:p>
          <a:p>
            <a:endParaRPr lang="en-US" sz="2000" b="1" dirty="0" smtClean="0"/>
          </a:p>
          <a:p>
            <a:pPr lvl="1"/>
            <a:r>
              <a:rPr lang="en-US" sz="2000" dirty="0" smtClean="0"/>
              <a:t>1: </a:t>
            </a:r>
            <a:r>
              <a:rPr lang="en-US" sz="2000" b="1" dirty="0" smtClean="0"/>
              <a:t>Adjacent</a:t>
            </a:r>
            <a:r>
              <a:rPr lang="en-US" sz="2000" dirty="0" smtClean="0"/>
              <a:t>: 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/>
              <a:t>A</a:t>
            </a:r>
            <a:r>
              <a:rPr lang="en-US" sz="2000" baseline="30000" dirty="0" smtClean="0"/>
              <a:t>k+1</a:t>
            </a:r>
            <a:r>
              <a:rPr lang="en-US" sz="2000" dirty="0" smtClean="0"/>
              <a:t> = </a:t>
            </a:r>
            <a:r>
              <a:rPr lang="en-US" sz="2000" dirty="0" err="1" smtClean="0"/>
              <a:t>C</a:t>
            </a:r>
            <a:r>
              <a:rPr lang="en-US" sz="2000" baseline="30000" dirty="0" err="1" smtClean="0"/>
              <a:t>k</a:t>
            </a:r>
            <a:endParaRPr lang="en-US" sz="2000" baseline="30000" dirty="0" smtClean="0"/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/>
              <a:t>W</a:t>
            </a:r>
            <a:r>
              <a:rPr lang="en-US" sz="2000" baseline="30000" dirty="0" smtClean="0"/>
              <a:t>T</a:t>
            </a:r>
            <a:r>
              <a:rPr lang="en-US" sz="2000" dirty="0" smtClean="0"/>
              <a:t> = C</a:t>
            </a:r>
            <a:r>
              <a:rPr lang="en-US" sz="2000" baseline="30000" dirty="0" smtClean="0"/>
              <a:t>K </a:t>
            </a:r>
            <a:r>
              <a:rPr lang="en-US" sz="2000" dirty="0" smtClean="0"/>
              <a:t>(final output embedding)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/>
              <a:t>B = A</a:t>
            </a:r>
            <a:r>
              <a:rPr lang="en-US" sz="2000" baseline="30000" dirty="0" smtClean="0"/>
              <a:t>1</a:t>
            </a:r>
            <a:endParaRPr lang="en-US" sz="2000" dirty="0"/>
          </a:p>
          <a:p>
            <a:pPr marL="1257300" lvl="2" indent="-342900">
              <a:buFont typeface="Arial"/>
              <a:buChar char="•"/>
            </a:pPr>
            <a:endParaRPr lang="en-US" sz="2000" dirty="0" smtClean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r>
              <a:rPr lang="en-US" sz="2000" dirty="0" smtClean="0"/>
              <a:t>	2: </a:t>
            </a:r>
            <a:r>
              <a:rPr lang="en-US" sz="2000" b="1" dirty="0" smtClean="0"/>
              <a:t>Layer-Wise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/>
              <a:t>A</a:t>
            </a:r>
            <a:r>
              <a:rPr lang="en-US" sz="2000" baseline="30000" dirty="0" smtClean="0"/>
              <a:t>1</a:t>
            </a:r>
            <a:r>
              <a:rPr lang="en-US" sz="2000" dirty="0" smtClean="0"/>
              <a:t> = A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 = …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/>
              <a:t>u</a:t>
            </a:r>
            <a:r>
              <a:rPr lang="en-US" sz="2000" baseline="30000" dirty="0" smtClean="0"/>
              <a:t>k+1 </a:t>
            </a:r>
            <a:r>
              <a:rPr lang="en-US" sz="2000" dirty="0" smtClean="0"/>
              <a:t>= </a:t>
            </a:r>
            <a:r>
              <a:rPr lang="en-US" sz="2000" dirty="0" err="1" smtClean="0"/>
              <a:t>Hu</a:t>
            </a:r>
            <a:r>
              <a:rPr lang="en-US" sz="2000" baseline="30000" dirty="0" err="1" smtClean="0"/>
              <a:t>k</a:t>
            </a:r>
            <a:r>
              <a:rPr lang="en-US" sz="2000" dirty="0" smtClean="0"/>
              <a:t> + o</a:t>
            </a:r>
            <a:r>
              <a:rPr lang="en-US" sz="2000" baseline="30000" dirty="0"/>
              <a:t>k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126226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04048" y="6507821"/>
            <a:ext cx="230063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 dirty="0" smtClean="0"/>
              <a:t>: Reference paper</a:t>
            </a:r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650879" y="307274"/>
            <a:ext cx="7331538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Some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extensions</a:t>
            </a:r>
            <a:endParaRPr lang="en-US" sz="3200" b="1" dirty="0"/>
          </a:p>
        </p:txBody>
      </p:sp>
      <p:sp>
        <p:nvSpPr>
          <p:cNvPr id="8" name="Rectangle 7"/>
          <p:cNvSpPr/>
          <p:nvPr/>
        </p:nvSpPr>
        <p:spPr>
          <a:xfrm>
            <a:off x="1109956" y="1347033"/>
            <a:ext cx="6564584" cy="4678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2000" b="1" dirty="0" smtClean="0"/>
              <a:t>Sentence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Representation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(PE)</a:t>
            </a:r>
          </a:p>
          <a:p>
            <a:pPr marL="457200" indent="-457200">
              <a:buAutoNum type="arabicPeriod"/>
            </a:pPr>
            <a:endParaRPr lang="en-US" sz="2000" b="1" dirty="0"/>
          </a:p>
          <a:p>
            <a:pPr marL="457200" indent="-457200">
              <a:buAutoNum type="arabicPeriod"/>
            </a:pPr>
            <a:endParaRPr lang="en-US" sz="2000" b="1" dirty="0" smtClean="0"/>
          </a:p>
          <a:p>
            <a:pPr marL="914400" lvl="1" indent="-457200">
              <a:buFontTx/>
              <a:buAutoNum type="arabicPeriod"/>
            </a:pPr>
            <a:endParaRPr lang="en-US" sz="2000" b="1" dirty="0"/>
          </a:p>
          <a:p>
            <a:pPr marL="457200" indent="-457200">
              <a:buFontTx/>
              <a:buAutoNum type="arabicPeriod"/>
            </a:pPr>
            <a:r>
              <a:rPr lang="en-US" sz="2000" b="1" dirty="0" smtClean="0"/>
              <a:t>Temporal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Encoding</a:t>
            </a:r>
          </a:p>
          <a:p>
            <a:pPr marL="457200" indent="-457200">
              <a:buFontTx/>
              <a:buAutoNum type="arabicPeriod"/>
            </a:pPr>
            <a:endParaRPr lang="en-US" altLang="zh-CN" sz="2000" b="1" dirty="0"/>
          </a:p>
          <a:p>
            <a:pPr marL="457200" indent="-457200">
              <a:buFontTx/>
              <a:buAutoNum type="arabicPeriod"/>
            </a:pPr>
            <a:endParaRPr lang="en-US" altLang="zh-CN" sz="2000" b="1" dirty="0"/>
          </a:p>
          <a:p>
            <a:pPr marL="457200" indent="-457200">
              <a:buFontTx/>
              <a:buAutoNum type="arabicPeriod"/>
            </a:pPr>
            <a:r>
              <a:rPr lang="en-US" altLang="zh-CN" sz="2000" b="1" dirty="0" smtClean="0"/>
              <a:t>Inject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Random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noise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(RN)</a:t>
            </a:r>
          </a:p>
          <a:p>
            <a:r>
              <a:rPr lang="en-US" sz="2000" dirty="0" smtClean="0"/>
              <a:t>	random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add</a:t>
            </a:r>
            <a:r>
              <a:rPr lang="zh-CN" altLang="en-US" sz="2000" dirty="0"/>
              <a:t> </a:t>
            </a:r>
            <a:r>
              <a:rPr lang="en-US" altLang="zh-CN" sz="2000" dirty="0"/>
              <a:t>10%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empty</a:t>
            </a:r>
            <a:r>
              <a:rPr lang="zh-CN" altLang="en-US" sz="2000" dirty="0"/>
              <a:t> </a:t>
            </a:r>
            <a:r>
              <a:rPr lang="en-US" altLang="zh-CN" sz="2000" dirty="0"/>
              <a:t>memories</a:t>
            </a:r>
          </a:p>
          <a:p>
            <a:pPr marL="457200" indent="-457200">
              <a:buFontTx/>
              <a:buAutoNum type="arabicPeriod"/>
            </a:pPr>
            <a:endParaRPr lang="en-US" sz="2000" b="1" dirty="0"/>
          </a:p>
          <a:p>
            <a:pPr marL="457200" indent="-457200">
              <a:buFontTx/>
              <a:buAutoNum type="arabicPeriod"/>
            </a:pPr>
            <a:endParaRPr lang="en-US" sz="2000" b="1" dirty="0" smtClean="0"/>
          </a:p>
          <a:p>
            <a:pPr marL="457200" indent="-457200">
              <a:buAutoNum type="arabicPeriod" startAt="4"/>
            </a:pPr>
            <a:r>
              <a:rPr lang="en-US" sz="2000" b="1" dirty="0" smtClean="0"/>
              <a:t>Linear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Start(LS)</a:t>
            </a:r>
          </a:p>
          <a:p>
            <a:r>
              <a:rPr lang="zh-CN" altLang="zh-CN" sz="2000" b="1" dirty="0"/>
              <a:t> 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initial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remove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non-linear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without</a:t>
            </a:r>
            <a:r>
              <a:rPr lang="zh-CN" altLang="en-US" dirty="0" smtClean="0"/>
              <a:t> </a:t>
            </a:r>
            <a:r>
              <a:rPr lang="zh-CN" altLang="zh-CN" dirty="0" smtClean="0"/>
              <a:t> </a:t>
            </a:r>
            <a:r>
              <a:rPr lang="zh-CN" altLang="en-US" dirty="0" smtClean="0"/>
              <a:t>    </a:t>
            </a:r>
            <a:r>
              <a:rPr lang="zh-CN" altLang="zh-CN" dirty="0" smtClean="0"/>
              <a:t> </a:t>
            </a:r>
            <a:r>
              <a:rPr lang="en-US" altLang="zh-CN" dirty="0" smtClean="0"/>
              <a:t>	</a:t>
            </a:r>
            <a:r>
              <a:rPr lang="en-US" altLang="zh-CN" dirty="0" err="1" smtClean="0"/>
              <a:t>softmax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263688"/>
              </p:ext>
            </p:extLst>
          </p:nvPr>
        </p:nvGraphicFramePr>
        <p:xfrm>
          <a:off x="1670525" y="1773645"/>
          <a:ext cx="1197111" cy="4317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1" name="Equation" r:id="rId3" imgW="774700" imgH="279400" progId="Equation.3">
                  <p:embed/>
                </p:oleObj>
              </mc:Choice>
              <mc:Fallback>
                <p:oleObj name="Equation" r:id="rId3" imgW="7747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70525" y="1773645"/>
                        <a:ext cx="1197111" cy="4317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081499"/>
              </p:ext>
            </p:extLst>
          </p:nvPr>
        </p:nvGraphicFramePr>
        <p:xfrm>
          <a:off x="3332002" y="1842614"/>
          <a:ext cx="1269713" cy="362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2" name="Equation" r:id="rId5" imgW="977900" imgH="279400" progId="Equation.3">
                  <p:embed/>
                </p:oleObj>
              </mc:Choice>
              <mc:Fallback>
                <p:oleObj name="Equation" r:id="rId5" imgW="9779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32002" y="1842614"/>
                        <a:ext cx="1269713" cy="362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ight Arrow 11"/>
          <p:cNvSpPr/>
          <p:nvPr/>
        </p:nvSpPr>
        <p:spPr>
          <a:xfrm>
            <a:off x="2922258" y="1861827"/>
            <a:ext cx="300418" cy="23913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9130102"/>
              </p:ext>
            </p:extLst>
          </p:nvPr>
        </p:nvGraphicFramePr>
        <p:xfrm>
          <a:off x="4872313" y="1861827"/>
          <a:ext cx="2583538" cy="2962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3" name="Equation" r:id="rId7" imgW="1993900" imgH="228600" progId="Equation.3">
                  <p:embed/>
                </p:oleObj>
              </mc:Choice>
              <mc:Fallback>
                <p:oleObj name="Equation" r:id="rId7" imgW="1993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72313" y="1861827"/>
                        <a:ext cx="2583538" cy="2962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1857115"/>
              </p:ext>
            </p:extLst>
          </p:nvPr>
        </p:nvGraphicFramePr>
        <p:xfrm>
          <a:off x="1670525" y="2946953"/>
          <a:ext cx="1846400" cy="4144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4" name="Equation" r:id="rId9" imgW="1244600" imgH="279400" progId="Equation.3">
                  <p:embed/>
                </p:oleObj>
              </mc:Choice>
              <mc:Fallback>
                <p:oleObj name="Equation" r:id="rId9" imgW="12446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70525" y="2946953"/>
                        <a:ext cx="1846400" cy="4144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5587375"/>
              </p:ext>
            </p:extLst>
          </p:nvPr>
        </p:nvGraphicFramePr>
        <p:xfrm>
          <a:off x="3691890" y="2990945"/>
          <a:ext cx="527630" cy="3246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5" name="Equation" r:id="rId11" imgW="330200" imgH="203200" progId="Equation.3">
                  <p:embed/>
                </p:oleObj>
              </mc:Choice>
              <mc:Fallback>
                <p:oleObj name="Equation" r:id="rId11" imgW="330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691890" y="2990945"/>
                        <a:ext cx="527630" cy="3246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4219520" y="2977086"/>
            <a:ext cx="37767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:</a:t>
            </a:r>
            <a:r>
              <a:rPr lang="en-US" sz="1600" dirty="0" smtClean="0"/>
              <a:t>Special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matrix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encode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temporal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info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20189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9" y="307274"/>
            <a:ext cx="7331538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Experiment – Synthetic QA 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0063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 dirty="0" smtClean="0"/>
              <a:t>: Reference paper</a:t>
            </a:r>
            <a:endParaRPr lang="en-US" sz="1200" dirty="0"/>
          </a:p>
        </p:txBody>
      </p:sp>
      <p:pic>
        <p:nvPicPr>
          <p:cNvPr id="2" name="Picture 1" descr="Screen Shot 2015-10-26 at 4.31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7527"/>
            <a:ext cx="9144000" cy="446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124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9" y="307274"/>
            <a:ext cx="7331538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Experiment – Synthetic QA 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0063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 dirty="0" smtClean="0"/>
              <a:t>: Reference paper</a:t>
            </a:r>
            <a:endParaRPr lang="en-US" sz="1200" dirty="0"/>
          </a:p>
        </p:txBody>
      </p:sp>
      <p:pic>
        <p:nvPicPr>
          <p:cNvPr id="3" name="Picture 2" descr="Screen Shot 2015-10-26 at 4.33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989"/>
            <a:ext cx="9144000" cy="410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01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9" y="307274"/>
            <a:ext cx="7331538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Experiment – Language Modeling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0063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 dirty="0" smtClean="0"/>
              <a:t>: Reference paper</a:t>
            </a:r>
            <a:endParaRPr lang="en-US" sz="1200" dirty="0"/>
          </a:p>
        </p:txBody>
      </p:sp>
      <p:pic>
        <p:nvPicPr>
          <p:cNvPr id="2" name="Picture 1" descr="Screen Shot 2015-10-26 at 4.33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2975"/>
            <a:ext cx="9144000" cy="509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20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9" y="307274"/>
            <a:ext cx="7331538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Experiment – Language Modeling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0063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</a:t>
            </a:r>
            <a:r>
              <a:rPr lang="en-US" sz="1200" dirty="0" smtClean="0"/>
              <a:t>: Reference paper</a:t>
            </a:r>
            <a:endParaRPr lang="en-US" sz="1200" dirty="0"/>
          </a:p>
        </p:txBody>
      </p:sp>
      <p:pic>
        <p:nvPicPr>
          <p:cNvPr id="3" name="Picture 2" descr="Screen Shot 2015-10-26 at 4.34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6504"/>
            <a:ext cx="9144000" cy="243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520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397192" y="473231"/>
            <a:ext cx="3786012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Memory Networks</a:t>
            </a:r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788856" y="1236410"/>
            <a:ext cx="7638439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0000FF"/>
                </a:solidFill>
              </a:rPr>
              <a:t>Class of models that combine large memory </a:t>
            </a:r>
            <a:r>
              <a:rPr lang="en-US" sz="2000" dirty="0" smtClean="0">
                <a:solidFill>
                  <a:srgbClr val="0000FF"/>
                </a:solidFill>
              </a:rPr>
              <a:t>with</a:t>
            </a:r>
            <a:r>
              <a:rPr lang="zh-CN" altLang="en-US" sz="2000" dirty="0" smtClean="0">
                <a:solidFill>
                  <a:srgbClr val="0000FF"/>
                </a:solidFill>
              </a:rPr>
              <a:t> </a:t>
            </a:r>
            <a:r>
              <a:rPr lang="en-US" sz="2000" dirty="0" smtClean="0">
                <a:solidFill>
                  <a:srgbClr val="0000FF"/>
                </a:solidFill>
              </a:rPr>
              <a:t>learning </a:t>
            </a:r>
            <a:r>
              <a:rPr lang="en-US" sz="2000" dirty="0">
                <a:solidFill>
                  <a:srgbClr val="0000FF"/>
                </a:solidFill>
              </a:rPr>
              <a:t>component that can read and write to it. </a:t>
            </a:r>
            <a:endParaRPr lang="en-US" sz="2000" dirty="0" smtClean="0">
              <a:solidFill>
                <a:srgbClr val="0000FF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US" sz="2000" dirty="0">
              <a:solidFill>
                <a:srgbClr val="0000FF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0000FF"/>
                </a:solidFill>
              </a:rPr>
              <a:t>Most ML has limited memory which is more-or-</a:t>
            </a:r>
            <a:r>
              <a:rPr lang="en-US" sz="2000" dirty="0" smtClean="0">
                <a:solidFill>
                  <a:srgbClr val="0000FF"/>
                </a:solidFill>
              </a:rPr>
              <a:t>less</a:t>
            </a:r>
            <a:r>
              <a:rPr lang="zh-CN" altLang="en-US" sz="2000" dirty="0" smtClean="0">
                <a:solidFill>
                  <a:srgbClr val="0000FF"/>
                </a:solidFill>
              </a:rPr>
              <a:t> </a:t>
            </a:r>
            <a:r>
              <a:rPr lang="en-US" sz="2000" dirty="0" smtClean="0">
                <a:solidFill>
                  <a:srgbClr val="0000FF"/>
                </a:solidFill>
              </a:rPr>
              <a:t>all </a:t>
            </a:r>
            <a:r>
              <a:rPr lang="en-US" sz="2000" dirty="0">
                <a:solidFill>
                  <a:srgbClr val="0000FF"/>
                </a:solidFill>
              </a:rPr>
              <a:t>that’s needed for “low level” tasks e.g. </a:t>
            </a:r>
            <a:r>
              <a:rPr lang="en-US" sz="2000" dirty="0" smtClean="0">
                <a:solidFill>
                  <a:srgbClr val="0000FF"/>
                </a:solidFill>
              </a:rPr>
              <a:t>object</a:t>
            </a:r>
            <a:r>
              <a:rPr lang="zh-CN" altLang="en-US" sz="2000" dirty="0" smtClean="0">
                <a:solidFill>
                  <a:srgbClr val="0000FF"/>
                </a:solidFill>
              </a:rPr>
              <a:t> </a:t>
            </a:r>
            <a:r>
              <a:rPr lang="en-US" sz="2000" dirty="0" smtClean="0">
                <a:solidFill>
                  <a:srgbClr val="0000FF"/>
                </a:solidFill>
              </a:rPr>
              <a:t>detection</a:t>
            </a:r>
            <a:r>
              <a:rPr lang="en-US" sz="2000" dirty="0">
                <a:solidFill>
                  <a:srgbClr val="0000FF"/>
                </a:solidFill>
              </a:rPr>
              <a:t>.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/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rgbClr val="000000"/>
                </a:solidFill>
              </a:rPr>
              <a:t>M</a:t>
            </a:r>
            <a:r>
              <a:rPr lang="en-US" sz="2000" b="1" dirty="0" smtClean="0">
                <a:solidFill>
                  <a:srgbClr val="000000"/>
                </a:solidFill>
              </a:rPr>
              <a:t>otivation</a:t>
            </a:r>
            <a:r>
              <a:rPr lang="en-US" sz="2000" dirty="0"/>
              <a:t>: long-term memory is required </a:t>
            </a:r>
            <a:r>
              <a:rPr lang="en-US" sz="2000" dirty="0" smtClean="0"/>
              <a:t>to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read </a:t>
            </a:r>
            <a:r>
              <a:rPr lang="en-US" sz="2000" dirty="0"/>
              <a:t>a story (or watch a movie) and then </a:t>
            </a:r>
            <a:r>
              <a:rPr lang="en-US" sz="2000" dirty="0" smtClean="0"/>
              <a:t>e.g.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answer </a:t>
            </a:r>
            <a:r>
              <a:rPr lang="en-US" sz="2000" dirty="0"/>
              <a:t>questions about it. </a:t>
            </a:r>
            <a:endParaRPr lang="en-US" sz="2000" dirty="0" smtClean="0"/>
          </a:p>
          <a:p>
            <a:endParaRPr lang="en-US" sz="2000" dirty="0" smtClean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We </a:t>
            </a:r>
            <a:r>
              <a:rPr lang="en-US" sz="2000" dirty="0"/>
              <a:t>study this by building a simple simulation </a:t>
            </a:r>
            <a:r>
              <a:rPr lang="en-US" sz="2000" dirty="0" smtClean="0"/>
              <a:t>to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generate </a:t>
            </a:r>
            <a:r>
              <a:rPr lang="en-US" sz="2000" dirty="0"/>
              <a:t>``stories’’. We also try on some real QA data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91289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9" y="457678"/>
            <a:ext cx="7331538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Problem?</a:t>
            </a:r>
            <a:endParaRPr lang="en-US" sz="32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1102793" y="1022820"/>
            <a:ext cx="4699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Let’s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see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this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sample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in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the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dataset:</a:t>
            </a:r>
            <a:endParaRPr lang="en-US" sz="2000" b="1" dirty="0"/>
          </a:p>
        </p:txBody>
      </p:sp>
      <p:sp>
        <p:nvSpPr>
          <p:cNvPr id="3" name="Rectangle 2"/>
          <p:cNvSpPr/>
          <p:nvPr/>
        </p:nvSpPr>
        <p:spPr>
          <a:xfrm>
            <a:off x="1370137" y="1427400"/>
            <a:ext cx="726841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10 Sandra travelled to the hallway.</a:t>
            </a:r>
          </a:p>
          <a:p>
            <a:r>
              <a:rPr lang="en-US" sz="2000" dirty="0"/>
              <a:t>11 John went to the garden.</a:t>
            </a:r>
          </a:p>
          <a:p>
            <a:r>
              <a:rPr lang="en-US" sz="2000" dirty="0"/>
              <a:t>12 </a:t>
            </a:r>
            <a:r>
              <a:rPr lang="en-US" sz="2000" dirty="0">
                <a:solidFill>
                  <a:srgbClr val="FF0000"/>
                </a:solidFill>
              </a:rPr>
              <a:t>Where is Sandra? </a:t>
            </a:r>
            <a:r>
              <a:rPr lang="en-US" sz="2000" dirty="0"/>
              <a:t>	hallway	10</a:t>
            </a:r>
          </a:p>
          <a:p>
            <a:r>
              <a:rPr lang="en-US" sz="2000" dirty="0"/>
              <a:t>13 </a:t>
            </a:r>
            <a:r>
              <a:rPr lang="en-US" sz="2000" dirty="0">
                <a:solidFill>
                  <a:srgbClr val="0000FF"/>
                </a:solidFill>
              </a:rPr>
              <a:t>Sandra went back to the bathroom.</a:t>
            </a:r>
          </a:p>
          <a:p>
            <a:r>
              <a:rPr lang="en-US" sz="2000" dirty="0"/>
              <a:t>14 Sandra moved to the kitchen.</a:t>
            </a:r>
          </a:p>
          <a:p>
            <a:r>
              <a:rPr lang="en-US" sz="2000" dirty="0"/>
              <a:t>15 </a:t>
            </a:r>
            <a:r>
              <a:rPr lang="en-US" sz="2000" dirty="0">
                <a:solidFill>
                  <a:srgbClr val="FF0000"/>
                </a:solidFill>
              </a:rPr>
              <a:t>Where is Sandra? </a:t>
            </a:r>
            <a:r>
              <a:rPr lang="en-US" sz="2000" dirty="0"/>
              <a:t>	kitchen	14</a:t>
            </a:r>
          </a:p>
          <a:p>
            <a:r>
              <a:rPr lang="en-US" sz="2000" dirty="0"/>
              <a:t>1 Sandra travelled to the kitchen.</a:t>
            </a:r>
          </a:p>
          <a:p>
            <a:r>
              <a:rPr lang="en-US" sz="2000" dirty="0"/>
              <a:t>2 </a:t>
            </a:r>
            <a:r>
              <a:rPr lang="en-US" sz="2000" dirty="0">
                <a:solidFill>
                  <a:srgbClr val="0000FF"/>
                </a:solidFill>
              </a:rPr>
              <a:t>Sandra travelled to the hallway.</a:t>
            </a:r>
          </a:p>
          <a:p>
            <a:r>
              <a:rPr lang="en-US" sz="2000" dirty="0"/>
              <a:t>3 </a:t>
            </a:r>
            <a:r>
              <a:rPr lang="en-US" sz="2000" dirty="0">
                <a:solidFill>
                  <a:srgbClr val="FF0000"/>
                </a:solidFill>
              </a:rPr>
              <a:t>Where is Sandra? </a:t>
            </a:r>
            <a:r>
              <a:rPr lang="en-US" sz="2000" dirty="0"/>
              <a:t>	hallway	2</a:t>
            </a:r>
          </a:p>
          <a:p>
            <a:r>
              <a:rPr lang="en-US" sz="2000" dirty="0"/>
              <a:t>4 Mary went to the bathroom.</a:t>
            </a:r>
          </a:p>
          <a:p>
            <a:r>
              <a:rPr lang="en-US" sz="2000" dirty="0"/>
              <a:t>5 </a:t>
            </a:r>
            <a:r>
              <a:rPr lang="en-US" sz="2000" dirty="0">
                <a:solidFill>
                  <a:srgbClr val="0000FF"/>
                </a:solidFill>
              </a:rPr>
              <a:t>Sandra moved to the garden.</a:t>
            </a:r>
          </a:p>
          <a:p>
            <a:r>
              <a:rPr lang="en-US" sz="2000" dirty="0"/>
              <a:t>6 </a:t>
            </a:r>
            <a:r>
              <a:rPr lang="en-US" sz="2000" dirty="0">
                <a:solidFill>
                  <a:srgbClr val="FF0000"/>
                </a:solidFill>
              </a:rPr>
              <a:t>Where is Sandra? </a:t>
            </a:r>
            <a:r>
              <a:rPr lang="en-US" sz="2000" dirty="0"/>
              <a:t>	garden	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02793" y="5442266"/>
            <a:ext cx="70511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Given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Question:</a:t>
            </a:r>
            <a:r>
              <a:rPr lang="zh-CN" altLang="en-US" sz="2000" b="1" dirty="0" smtClean="0"/>
              <a:t> </a:t>
            </a:r>
            <a:r>
              <a:rPr lang="en-US" altLang="zh-CN" sz="2000" dirty="0" smtClean="0"/>
              <a:t>Where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Sandra?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With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many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fact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memory,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which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one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right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one</a:t>
            </a:r>
            <a:r>
              <a:rPr lang="en-US" altLang="zh-CN" sz="2000" dirty="0" smtClean="0"/>
              <a:t>?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80186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8" y="307274"/>
            <a:ext cx="787071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 smtClean="0"/>
              <a:t>Large-scale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Simple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Question</a:t>
            </a:r>
            <a:r>
              <a:rPr lang="zh-CN" altLang="en-US" sz="3200" b="1" dirty="0" smtClean="0"/>
              <a:t>  </a:t>
            </a:r>
            <a:r>
              <a:rPr lang="en-US" altLang="zh-CN" sz="3200" b="1" dirty="0" smtClean="0"/>
              <a:t>Answer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with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memory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networks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519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</a:t>
            </a:r>
            <a:r>
              <a:rPr lang="en-US" sz="1200" dirty="0" smtClean="0"/>
              <a:t>credit: referenced paper</a:t>
            </a:r>
            <a:endParaRPr lang="en-US" sz="1200" dirty="0"/>
          </a:p>
        </p:txBody>
      </p:sp>
      <p:sp>
        <p:nvSpPr>
          <p:cNvPr id="2" name="TextBox 1"/>
          <p:cNvSpPr txBox="1"/>
          <p:nvPr/>
        </p:nvSpPr>
        <p:spPr>
          <a:xfrm>
            <a:off x="650879" y="1603113"/>
            <a:ext cx="860160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Notion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of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“</a:t>
            </a:r>
            <a:r>
              <a:rPr lang="en-US" altLang="zh-CN" sz="2000" b="1" dirty="0" smtClean="0"/>
              <a:t>simple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question answer</a:t>
            </a:r>
            <a:r>
              <a:rPr lang="en-US" altLang="zh-CN" sz="2000" dirty="0" smtClean="0"/>
              <a:t>”:</a:t>
            </a:r>
          </a:p>
          <a:p>
            <a:r>
              <a:rPr lang="en-US" altLang="zh-CN" sz="2000" dirty="0" smtClean="0"/>
              <a:t> 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Knowledge bases contain facts as (subject, relationship, object)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Question only asking for object is called “simple question”, which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fetching a single fact from KB is sufficient to answer correctly.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650878" y="3392444"/>
            <a:ext cx="689190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Example: </a:t>
            </a:r>
          </a:p>
          <a:p>
            <a:endParaRPr lang="en-US" sz="2000" dirty="0" smtClean="0"/>
          </a:p>
          <a:p>
            <a:r>
              <a:rPr lang="en-US" sz="2000" dirty="0"/>
              <a:t>	</a:t>
            </a:r>
            <a:r>
              <a:rPr lang="en-US" sz="2000" dirty="0" smtClean="0"/>
              <a:t>Question: What do Jamaican people speak</a:t>
            </a:r>
            <a:r>
              <a:rPr lang="en-US" sz="2000" dirty="0" smtClean="0"/>
              <a:t>?</a:t>
            </a:r>
            <a:endParaRPr lang="en-US" sz="2000" dirty="0" smtClean="0"/>
          </a:p>
          <a:p>
            <a:r>
              <a:rPr lang="en-US" sz="2000" dirty="0"/>
              <a:t>	</a:t>
            </a:r>
            <a:r>
              <a:rPr lang="en-US" sz="2000" dirty="0" smtClean="0"/>
              <a:t>(</a:t>
            </a:r>
            <a:r>
              <a:rPr lang="en-US" sz="2000" dirty="0" err="1" smtClean="0"/>
              <a:t>jamaica</a:t>
            </a:r>
            <a:r>
              <a:rPr lang="en-US" sz="2000" dirty="0" smtClean="0"/>
              <a:t>, </a:t>
            </a:r>
            <a:r>
              <a:rPr lang="en-US" sz="2000" dirty="0" err="1" smtClean="0"/>
              <a:t>language_spoken</a:t>
            </a:r>
            <a:r>
              <a:rPr lang="en-US" sz="2000" dirty="0" smtClean="0"/>
              <a:t>, ?</a:t>
            </a:r>
            <a:r>
              <a:rPr lang="en-US" sz="2000" dirty="0" smtClean="0"/>
              <a:t>)</a:t>
            </a:r>
          </a:p>
          <a:p>
            <a:endParaRPr lang="en-US" sz="2000" dirty="0"/>
          </a:p>
          <a:p>
            <a:r>
              <a:rPr lang="en-US" sz="2000" dirty="0" smtClean="0"/>
              <a:t>	Question</a:t>
            </a:r>
            <a:r>
              <a:rPr lang="en-US" altLang="zh-CN" sz="2000" dirty="0" smtClean="0"/>
              <a:t>:</a:t>
            </a:r>
            <a:r>
              <a:rPr lang="zh-CN" altLang="en-US" sz="2000" dirty="0" smtClean="0"/>
              <a:t> </a:t>
            </a:r>
            <a:r>
              <a:rPr lang="en-US" sz="2000" dirty="0"/>
              <a:t>Which forest is Fires Creek </a:t>
            </a:r>
            <a:r>
              <a:rPr lang="en-US" sz="2000" dirty="0" smtClean="0"/>
              <a:t>in</a:t>
            </a:r>
            <a:r>
              <a:rPr lang="en-US" altLang="zh-CN" sz="2000" dirty="0" smtClean="0"/>
              <a:t>?</a:t>
            </a:r>
          </a:p>
          <a:p>
            <a:r>
              <a:rPr lang="en-US" sz="2000" dirty="0"/>
              <a:t>	</a:t>
            </a:r>
            <a:r>
              <a:rPr lang="en-US" sz="2000" dirty="0"/>
              <a:t>(fires creek, </a:t>
            </a:r>
            <a:r>
              <a:rPr lang="en-US" sz="2000" dirty="0" err="1"/>
              <a:t>containedby</a:t>
            </a:r>
            <a:r>
              <a:rPr lang="en-US" sz="2000" dirty="0"/>
              <a:t>, </a:t>
            </a:r>
            <a:r>
              <a:rPr lang="en-US" sz="2000" u="sng" dirty="0" err="1"/>
              <a:t>nantahala</a:t>
            </a:r>
            <a:r>
              <a:rPr lang="en-US" sz="2000" u="sng" dirty="0"/>
              <a:t> national forest</a:t>
            </a:r>
            <a:r>
              <a:rPr lang="en-US" sz="2000" dirty="0"/>
              <a:t>)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33968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8" y="184383"/>
            <a:ext cx="7870711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err="1" smtClean="0"/>
              <a:t>SimpleQuestion</a:t>
            </a:r>
            <a:r>
              <a:rPr lang="en-US" altLang="zh-CN" sz="3200" b="1" dirty="0" smtClean="0"/>
              <a:t> dataset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519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</a:t>
            </a:r>
            <a:r>
              <a:rPr lang="en-US" sz="1200" dirty="0" smtClean="0"/>
              <a:t>credit: referenced paper</a:t>
            </a:r>
            <a:endParaRPr 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650878" y="2556237"/>
            <a:ext cx="820489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dataset consist of 108, 442 questions by human annotators corresponding fact from FB2M. </a:t>
            </a:r>
          </a:p>
          <a:p>
            <a:endParaRPr lang="en-US" sz="2000" dirty="0"/>
          </a:p>
          <a:p>
            <a:r>
              <a:rPr lang="en-US" sz="2000" dirty="0" smtClean="0"/>
              <a:t>Collect </a:t>
            </a:r>
            <a:r>
              <a:rPr lang="en-US" sz="2000" dirty="0" err="1" smtClean="0"/>
              <a:t>SimpleQuestions</a:t>
            </a:r>
            <a:r>
              <a:rPr lang="en-US" sz="2000" dirty="0" smtClean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Shortlisting the set of facts from Freebase</a:t>
            </a:r>
          </a:p>
          <a:p>
            <a:pPr marL="1371600" lvl="2" indent="-457200">
              <a:buFont typeface="Arial"/>
              <a:buChar char="•"/>
            </a:pPr>
            <a:r>
              <a:rPr lang="en-US" sz="2000" dirty="0" smtClean="0"/>
              <a:t>Remove all facts for which more than threshold number of objects. (10) </a:t>
            </a:r>
            <a:r>
              <a:rPr lang="en-US" sz="2000" dirty="0" smtClean="0">
                <a:sym typeface="Wingdings"/>
              </a:rPr>
              <a:t> remove uninformative question</a:t>
            </a:r>
            <a:r>
              <a:rPr lang="en-US" altLang="zh-CN" sz="2000" dirty="0" smtClean="0">
                <a:sym typeface="Wingdings"/>
              </a:rPr>
              <a:t>.</a:t>
            </a:r>
            <a:endParaRPr lang="en-US" altLang="zh-CN" sz="2000" dirty="0">
              <a:sym typeface="Wingdings"/>
            </a:endParaRPr>
          </a:p>
          <a:p>
            <a:r>
              <a:rPr lang="en-US" altLang="zh-CN" sz="2000" dirty="0" smtClean="0">
                <a:sym typeface="Wingdings"/>
              </a:rPr>
              <a:t>	</a:t>
            </a:r>
            <a:r>
              <a:rPr lang="zh-CN" altLang="zh-CN" sz="2000" dirty="0" smtClean="0">
                <a:sym typeface="Wingdings"/>
              </a:rPr>
              <a:t>2</a:t>
            </a:r>
            <a:r>
              <a:rPr lang="en-US" altLang="zh-CN" sz="2000" dirty="0" smtClean="0">
                <a:sym typeface="Wingdings"/>
              </a:rPr>
              <a:t>.</a:t>
            </a:r>
            <a:r>
              <a:rPr lang="zh-CN" altLang="en-US" sz="2000" dirty="0" smtClean="0">
                <a:sym typeface="Wingdings"/>
              </a:rPr>
              <a:t>   </a:t>
            </a:r>
            <a:r>
              <a:rPr lang="en-US" altLang="zh-CN" sz="2000" dirty="0" smtClean="0">
                <a:sym typeface="Wingdings"/>
              </a:rPr>
              <a:t>Select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facts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were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sampled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and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deliver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to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human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annotator</a:t>
            </a:r>
          </a:p>
          <a:p>
            <a:pPr marL="1257300" lvl="2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Fact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with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relationship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appearing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more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frequently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were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given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lower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probabilities</a:t>
            </a:r>
            <a:r>
              <a:rPr lang="en-US" altLang="zh-CN" sz="2000" dirty="0" smtClean="0">
                <a:sym typeface="Wingdings"/>
              </a:rPr>
              <a:t>.</a:t>
            </a:r>
            <a:r>
              <a:rPr lang="en-US" altLang="zh-CN" sz="2000" dirty="0" smtClean="0">
                <a:sym typeface="Wingdings"/>
              </a:rPr>
              <a:t>  favor </a:t>
            </a:r>
            <a:r>
              <a:rPr lang="en-US" altLang="zh-CN" sz="2000" dirty="0" err="1" smtClean="0">
                <a:sym typeface="Wingdings"/>
              </a:rPr>
              <a:t>variablity</a:t>
            </a:r>
            <a:endParaRPr lang="en-US" altLang="zh-CN" sz="2000" dirty="0" smtClean="0">
              <a:sym typeface="Wingdings"/>
            </a:endParaRPr>
          </a:p>
        </p:txBody>
      </p:sp>
      <p:pic>
        <p:nvPicPr>
          <p:cNvPr id="4" name="Picture 3" descr="Screen Shot 2015-10-26 at 3.03.1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51"/>
          <a:stretch/>
        </p:blipFill>
        <p:spPr>
          <a:xfrm>
            <a:off x="1236466" y="892050"/>
            <a:ext cx="6121400" cy="1642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827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8" y="307274"/>
            <a:ext cx="7870711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Memory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Network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Workflow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519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</a:t>
            </a:r>
            <a:r>
              <a:rPr lang="en-US" sz="1200" dirty="0" smtClean="0"/>
              <a:t>credit: referenced paper</a:t>
            </a:r>
            <a:endParaRPr 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650878" y="1183286"/>
            <a:ext cx="849312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dirty="0" smtClean="0">
                <a:sym typeface="Wingdings"/>
              </a:rPr>
              <a:t>1</a:t>
            </a:r>
            <a:r>
              <a:rPr lang="en-US" altLang="zh-CN" sz="2000" dirty="0" smtClean="0">
                <a:sym typeface="Wingdings"/>
              </a:rPr>
              <a:t>: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input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module</a:t>
            </a:r>
          </a:p>
          <a:p>
            <a:pPr marL="800100" lvl="1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Parse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freebase,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and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store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it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(FB2M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or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FB5M)</a:t>
            </a:r>
            <a:endParaRPr lang="en-US" altLang="zh-CN" sz="2000" dirty="0">
              <a:sym typeface="Wingdings"/>
            </a:endParaRPr>
          </a:p>
          <a:p>
            <a:pPr marL="800100" lvl="1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Preprocessing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Freebase</a:t>
            </a:r>
          </a:p>
          <a:p>
            <a:pPr marL="1257300" lvl="2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1: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combine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the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same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Subject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and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relation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(list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question)</a:t>
            </a:r>
          </a:p>
          <a:p>
            <a:pPr marL="1257300" lvl="2" indent="-342900">
              <a:buFont typeface="Arial"/>
              <a:buChar char="•"/>
            </a:pPr>
            <a:endParaRPr lang="en-US" altLang="zh-CN" sz="2000" dirty="0" smtClean="0">
              <a:sym typeface="Wingdings"/>
            </a:endParaRPr>
          </a:p>
          <a:p>
            <a:pPr lvl="8"/>
            <a:r>
              <a:rPr lang="zh-CN" altLang="en-US" sz="2000" dirty="0" smtClean="0">
                <a:sym typeface="Wingdings"/>
              </a:rPr>
              <a:t>                   </a:t>
            </a:r>
            <a:r>
              <a:rPr lang="zh-CN" altLang="zh-CN" sz="2000" dirty="0">
                <a:sym typeface="Wingdings"/>
              </a:rPr>
              <a:t> </a:t>
            </a:r>
            <a:endParaRPr lang="en-US" altLang="zh-CN" sz="2000" dirty="0" smtClean="0">
              <a:sym typeface="Wingdings"/>
            </a:endParaRPr>
          </a:p>
          <a:p>
            <a:pPr marL="1257300" lvl="2" indent="-342900">
              <a:buFont typeface="Arial"/>
              <a:buChar char="•"/>
            </a:pPr>
            <a:endParaRPr lang="en-US" altLang="zh-CN" sz="2000" dirty="0">
              <a:sym typeface="Wingdings"/>
            </a:endParaRPr>
          </a:p>
          <a:p>
            <a:pPr marL="1257300" lvl="2" indent="-342900">
              <a:buFont typeface="Arial"/>
              <a:buChar char="•"/>
            </a:pPr>
            <a:endParaRPr lang="en-US" altLang="zh-CN" sz="2000" dirty="0" smtClean="0">
              <a:sym typeface="Wingdings"/>
            </a:endParaRPr>
          </a:p>
          <a:p>
            <a:pPr marL="1257300" lvl="2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2:</a:t>
            </a:r>
          </a:p>
          <a:p>
            <a:pPr marL="1257300" lvl="2" indent="-342900">
              <a:buFont typeface="Arial"/>
              <a:buChar char="•"/>
            </a:pPr>
            <a:endParaRPr lang="en-US" altLang="zh-CN" sz="2000" dirty="0">
              <a:sym typeface="Wingdings"/>
            </a:endParaRPr>
          </a:p>
          <a:p>
            <a:pPr marL="1257300" lvl="2" indent="-342900">
              <a:buFont typeface="Arial"/>
              <a:buChar char="•"/>
            </a:pPr>
            <a:endParaRPr lang="en-US" altLang="zh-CN" sz="2000" dirty="0" smtClean="0">
              <a:sym typeface="Wingdings"/>
            </a:endParaRPr>
          </a:p>
          <a:p>
            <a:pPr marL="1257300" lvl="2" indent="-342900">
              <a:buFont typeface="Arial"/>
              <a:buChar char="•"/>
            </a:pPr>
            <a:endParaRPr lang="en-US" altLang="zh-CN" sz="2000" dirty="0">
              <a:sym typeface="Wingdings"/>
            </a:endParaRPr>
          </a:p>
          <a:p>
            <a:pPr lvl="2"/>
            <a:endParaRPr lang="en-US" altLang="zh-CN" sz="2000" dirty="0" smtClean="0">
              <a:sym typeface="Wingdings"/>
            </a:endParaRPr>
          </a:p>
          <a:p>
            <a:pPr marL="800100" lvl="1" indent="-342900">
              <a:buFont typeface="Arial"/>
              <a:buChar char="•"/>
            </a:pPr>
            <a:endParaRPr lang="en-US" altLang="zh-CN" sz="2000" dirty="0" smtClean="0">
              <a:sym typeface="Wingdings"/>
            </a:endParaRPr>
          </a:p>
        </p:txBody>
      </p:sp>
      <p:sp>
        <p:nvSpPr>
          <p:cNvPr id="2" name="Oval 1"/>
          <p:cNvSpPr/>
          <p:nvPr/>
        </p:nvSpPr>
        <p:spPr>
          <a:xfrm>
            <a:off x="1816169" y="2567056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510177" y="2567056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224866" y="2567056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816169" y="2924275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816169" y="3306602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510177" y="2924275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510177" y="3306602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224866" y="2924275"/>
            <a:ext cx="191175" cy="204819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224866" y="3306602"/>
            <a:ext cx="191175" cy="204819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2" idx="6"/>
            <a:endCxn id="7" idx="2"/>
          </p:cNvCxnSpPr>
          <p:nvPr/>
        </p:nvCxnSpPr>
        <p:spPr>
          <a:xfrm>
            <a:off x="2007344" y="2669466"/>
            <a:ext cx="5028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722033" y="2692148"/>
            <a:ext cx="5028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6"/>
            <a:endCxn id="12" idx="2"/>
          </p:cNvCxnSpPr>
          <p:nvPr/>
        </p:nvCxnSpPr>
        <p:spPr>
          <a:xfrm>
            <a:off x="2007344" y="3026685"/>
            <a:ext cx="5028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2" idx="6"/>
            <a:endCxn id="14" idx="2"/>
          </p:cNvCxnSpPr>
          <p:nvPr/>
        </p:nvCxnSpPr>
        <p:spPr>
          <a:xfrm>
            <a:off x="2701352" y="3026685"/>
            <a:ext cx="52351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1" idx="6"/>
            <a:endCxn id="13" idx="2"/>
          </p:cNvCxnSpPr>
          <p:nvPr/>
        </p:nvCxnSpPr>
        <p:spPr>
          <a:xfrm>
            <a:off x="2007344" y="3409012"/>
            <a:ext cx="5028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3" idx="6"/>
            <a:endCxn id="15" idx="2"/>
          </p:cNvCxnSpPr>
          <p:nvPr/>
        </p:nvCxnSpPr>
        <p:spPr>
          <a:xfrm>
            <a:off x="2701352" y="3409012"/>
            <a:ext cx="52351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4590407" y="2924275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284415" y="2924275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5999104" y="2924275"/>
            <a:ext cx="191175" cy="204819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>
            <a:stCxn id="28" idx="6"/>
            <a:endCxn id="29" idx="2"/>
          </p:cNvCxnSpPr>
          <p:nvPr/>
        </p:nvCxnSpPr>
        <p:spPr>
          <a:xfrm>
            <a:off x="4781582" y="3026685"/>
            <a:ext cx="5028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9" idx="6"/>
            <a:endCxn id="30" idx="2"/>
          </p:cNvCxnSpPr>
          <p:nvPr/>
        </p:nvCxnSpPr>
        <p:spPr>
          <a:xfrm>
            <a:off x="5475590" y="3026685"/>
            <a:ext cx="52351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5999104" y="2567056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5999104" y="3306602"/>
            <a:ext cx="191175" cy="204819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>
            <a:stCxn id="33" idx="2"/>
            <a:endCxn id="29" idx="7"/>
          </p:cNvCxnSpPr>
          <p:nvPr/>
        </p:nvCxnSpPr>
        <p:spPr>
          <a:xfrm flipH="1">
            <a:off x="5447593" y="2669466"/>
            <a:ext cx="551511" cy="284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2"/>
            <a:endCxn id="29" idx="5"/>
          </p:cNvCxnSpPr>
          <p:nvPr/>
        </p:nvCxnSpPr>
        <p:spPr>
          <a:xfrm flipH="1" flipV="1">
            <a:off x="5447593" y="3099099"/>
            <a:ext cx="551511" cy="3099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1667464" y="4326637"/>
            <a:ext cx="191175" cy="204819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858362" y="4529966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623065" y="4529966"/>
            <a:ext cx="191175" cy="204819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>
            <a:stCxn id="41" idx="6"/>
            <a:endCxn id="42" idx="2"/>
          </p:cNvCxnSpPr>
          <p:nvPr/>
        </p:nvCxnSpPr>
        <p:spPr>
          <a:xfrm>
            <a:off x="3049537" y="4632376"/>
            <a:ext cx="57352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268989" y="4529966"/>
            <a:ext cx="177521" cy="2048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722086" y="4737833"/>
            <a:ext cx="191175" cy="204819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Connector 51"/>
          <p:cNvCxnSpPr>
            <a:stCxn id="41" idx="2"/>
          </p:cNvCxnSpPr>
          <p:nvPr/>
        </p:nvCxnSpPr>
        <p:spPr>
          <a:xfrm flipH="1">
            <a:off x="2446510" y="4632376"/>
            <a:ext cx="41185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40" idx="5"/>
            <a:endCxn id="45" idx="1"/>
          </p:cNvCxnSpPr>
          <p:nvPr/>
        </p:nvCxnSpPr>
        <p:spPr>
          <a:xfrm>
            <a:off x="1830642" y="4501461"/>
            <a:ext cx="438347" cy="1309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50" idx="6"/>
            <a:endCxn id="45" idx="1"/>
          </p:cNvCxnSpPr>
          <p:nvPr/>
        </p:nvCxnSpPr>
        <p:spPr>
          <a:xfrm flipV="1">
            <a:off x="1913261" y="4632376"/>
            <a:ext cx="355728" cy="2078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341585" y="4001388"/>
            <a:ext cx="1769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Mediator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node</a:t>
            </a:r>
            <a:endParaRPr lang="en-US" dirty="0"/>
          </a:p>
        </p:txBody>
      </p:sp>
      <p:sp>
        <p:nvSpPr>
          <p:cNvPr id="59" name="Oval 58"/>
          <p:cNvSpPr/>
          <p:nvPr/>
        </p:nvSpPr>
        <p:spPr>
          <a:xfrm>
            <a:off x="4590407" y="4207092"/>
            <a:ext cx="191175" cy="204819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5284415" y="4207092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999104" y="4207092"/>
            <a:ext cx="191175" cy="204819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>
            <a:stCxn id="59" idx="6"/>
            <a:endCxn id="60" idx="2"/>
          </p:cNvCxnSpPr>
          <p:nvPr/>
        </p:nvCxnSpPr>
        <p:spPr>
          <a:xfrm>
            <a:off x="4781582" y="4309502"/>
            <a:ext cx="5028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60" idx="6"/>
            <a:endCxn id="61" idx="2"/>
          </p:cNvCxnSpPr>
          <p:nvPr/>
        </p:nvCxnSpPr>
        <p:spPr>
          <a:xfrm>
            <a:off x="5475590" y="4309502"/>
            <a:ext cx="52351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4590407" y="4778192"/>
            <a:ext cx="191175" cy="204819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284415" y="4778192"/>
            <a:ext cx="191175" cy="2048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999104" y="4778192"/>
            <a:ext cx="191175" cy="204819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/>
          <p:cNvCxnSpPr>
            <a:stCxn id="64" idx="6"/>
            <a:endCxn id="65" idx="2"/>
          </p:cNvCxnSpPr>
          <p:nvPr/>
        </p:nvCxnSpPr>
        <p:spPr>
          <a:xfrm>
            <a:off x="4781582" y="4880602"/>
            <a:ext cx="5028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6"/>
            <a:endCxn id="66" idx="2"/>
          </p:cNvCxnSpPr>
          <p:nvPr/>
        </p:nvCxnSpPr>
        <p:spPr>
          <a:xfrm>
            <a:off x="5475590" y="4880602"/>
            <a:ext cx="52351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Right Arrow 71"/>
          <p:cNvSpPr/>
          <p:nvPr/>
        </p:nvSpPr>
        <p:spPr>
          <a:xfrm>
            <a:off x="3893981" y="2954270"/>
            <a:ext cx="380160" cy="3523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ight Arrow 72"/>
          <p:cNvSpPr/>
          <p:nvPr/>
        </p:nvSpPr>
        <p:spPr>
          <a:xfrm>
            <a:off x="4046381" y="4443621"/>
            <a:ext cx="380160" cy="3523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6324373" y="2874943"/>
            <a:ext cx="2819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Reduce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fact</a:t>
            </a:r>
            <a:r>
              <a:rPr lang="zh-CN" altLang="en-US" dirty="0" smtClean="0"/>
              <a:t> </a:t>
            </a:r>
            <a:r>
              <a:rPr lang="en-US" altLang="zh-CN" dirty="0" smtClean="0"/>
              <a:t>14M</a:t>
            </a:r>
            <a:r>
              <a:rPr lang="en-US" altLang="zh-CN" dirty="0" smtClean="0">
                <a:sym typeface="Wingdings"/>
              </a:rPr>
              <a:t>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11M</a:t>
            </a:r>
            <a:endParaRPr 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6190279" y="4365453"/>
            <a:ext cx="3021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coverage</a:t>
            </a:r>
            <a:r>
              <a:rPr lang="zh-CN" altLang="en-US" dirty="0" smtClean="0"/>
              <a:t> </a:t>
            </a:r>
            <a:r>
              <a:rPr lang="zh-CN" altLang="zh-CN" dirty="0" smtClean="0"/>
              <a:t>6</a:t>
            </a:r>
            <a:r>
              <a:rPr lang="en-US" altLang="zh-CN" dirty="0" smtClean="0"/>
              <a:t>5</a:t>
            </a:r>
            <a:r>
              <a:rPr lang="en-US" altLang="zh-CN" dirty="0" smtClean="0">
                <a:sym typeface="Wingdings"/>
              </a:rPr>
              <a:t></a:t>
            </a:r>
            <a:r>
              <a:rPr lang="zh-CN" altLang="en-US" dirty="0" smtClean="0">
                <a:sym typeface="Wingdings"/>
              </a:rPr>
              <a:t> </a:t>
            </a:r>
            <a:r>
              <a:rPr lang="zh-CN" altLang="zh-CN" dirty="0" smtClean="0">
                <a:sym typeface="Wingdings"/>
              </a:rPr>
              <a:t>8</a:t>
            </a:r>
            <a:r>
              <a:rPr lang="en-US" altLang="zh-CN" dirty="0" smtClean="0">
                <a:sym typeface="Wingdings"/>
              </a:rPr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959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8" y="307274"/>
            <a:ext cx="7870711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Memory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Network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Workflow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519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</a:t>
            </a:r>
            <a:r>
              <a:rPr lang="en-US" sz="1200" dirty="0" smtClean="0"/>
              <a:t>credit: referenced paper</a:t>
            </a:r>
            <a:endParaRPr 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650878" y="1183286"/>
            <a:ext cx="820489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altLang="zh-CN" sz="2000" dirty="0" smtClean="0">
              <a:sym typeface="Wingdings"/>
            </a:endParaRPr>
          </a:p>
          <a:p>
            <a:r>
              <a:rPr lang="zh-CN" altLang="zh-CN" sz="2000" dirty="0" smtClean="0">
                <a:sym typeface="Wingdings"/>
              </a:rPr>
              <a:t>2</a:t>
            </a:r>
            <a:r>
              <a:rPr lang="en-US" altLang="zh-CN" sz="2000" dirty="0" smtClean="0">
                <a:sym typeface="Wingdings"/>
              </a:rPr>
              <a:t>: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>
                <a:sym typeface="Wingdings"/>
              </a:rPr>
              <a:t>generalization</a:t>
            </a:r>
            <a:r>
              <a:rPr lang="zh-CN" altLang="en-US" sz="2000" dirty="0">
                <a:sym typeface="Wingdings"/>
              </a:rPr>
              <a:t> </a:t>
            </a:r>
            <a:r>
              <a:rPr lang="en-US" altLang="zh-CN" sz="2000" dirty="0">
                <a:sym typeface="Wingdings"/>
              </a:rPr>
              <a:t>module</a:t>
            </a:r>
          </a:p>
          <a:p>
            <a:pPr marL="800100" lvl="1" indent="-342900">
              <a:buFont typeface="Arial"/>
              <a:buChar char="•"/>
            </a:pPr>
            <a:r>
              <a:rPr lang="en-US" altLang="zh-CN" sz="2000" dirty="0">
                <a:sym typeface="Wingdings"/>
              </a:rPr>
              <a:t>Use</a:t>
            </a:r>
            <a:r>
              <a:rPr lang="zh-CN" altLang="en-US" sz="2000" dirty="0">
                <a:sym typeface="Wingdings"/>
              </a:rPr>
              <a:t> </a:t>
            </a:r>
            <a:r>
              <a:rPr lang="en-US" altLang="zh-CN" sz="2000" dirty="0">
                <a:sym typeface="Wingdings"/>
              </a:rPr>
              <a:t>pre-computed</a:t>
            </a:r>
            <a:r>
              <a:rPr lang="zh-CN" altLang="en-US" sz="2000" dirty="0">
                <a:sym typeface="Wingdings"/>
              </a:rPr>
              <a:t> </a:t>
            </a:r>
            <a:r>
              <a:rPr lang="en-US" altLang="zh-CN" sz="2000" dirty="0">
                <a:sym typeface="Wingdings"/>
              </a:rPr>
              <a:t>entity</a:t>
            </a:r>
            <a:r>
              <a:rPr lang="zh-CN" altLang="en-US" sz="2000" dirty="0">
                <a:sym typeface="Wingdings"/>
              </a:rPr>
              <a:t> </a:t>
            </a:r>
            <a:r>
              <a:rPr lang="en-US" altLang="zh-CN" sz="2000" dirty="0">
                <a:sym typeface="Wingdings"/>
              </a:rPr>
              <a:t>links.</a:t>
            </a:r>
            <a:r>
              <a:rPr lang="zh-CN" altLang="en-US" sz="2000" dirty="0">
                <a:sym typeface="Wingdings"/>
              </a:rPr>
              <a:t> </a:t>
            </a:r>
            <a:r>
              <a:rPr lang="en-US" altLang="zh-CN" sz="2000" dirty="0">
                <a:sym typeface="Wingdings"/>
              </a:rPr>
              <a:t>(Lin</a:t>
            </a:r>
            <a:r>
              <a:rPr lang="zh-CN" altLang="en-US" sz="2000" dirty="0">
                <a:sym typeface="Wingdings"/>
              </a:rPr>
              <a:t> </a:t>
            </a:r>
            <a:r>
              <a:rPr lang="en-US" altLang="zh-CN" sz="2000" dirty="0">
                <a:sym typeface="Wingdings"/>
              </a:rPr>
              <a:t>et</a:t>
            </a:r>
            <a:r>
              <a:rPr lang="zh-CN" altLang="en-US" sz="2000" dirty="0">
                <a:sym typeface="Wingdings"/>
              </a:rPr>
              <a:t> </a:t>
            </a:r>
            <a:r>
              <a:rPr lang="en-US" altLang="zh-CN" sz="2000" dirty="0">
                <a:sym typeface="Wingdings"/>
              </a:rPr>
              <a:t>al</a:t>
            </a:r>
            <a:r>
              <a:rPr lang="zh-CN" altLang="en-US" sz="2000" dirty="0">
                <a:sym typeface="Wingdings"/>
              </a:rPr>
              <a:t> </a:t>
            </a:r>
            <a:r>
              <a:rPr lang="en-US" altLang="zh-CN" sz="2000" dirty="0">
                <a:sym typeface="Wingdings"/>
              </a:rPr>
              <a:t>2012</a:t>
            </a:r>
            <a:r>
              <a:rPr lang="en-US" altLang="zh-CN" sz="2000" dirty="0" smtClean="0">
                <a:sym typeface="Wingdings"/>
              </a:rPr>
              <a:t>)</a:t>
            </a:r>
          </a:p>
          <a:p>
            <a:pPr marL="800100" lvl="1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Search</a:t>
            </a:r>
            <a:r>
              <a:rPr lang="en-US" altLang="zh-CN" sz="2000" dirty="0" smtClean="0">
                <a:sym typeface="Wingdings"/>
              </a:rPr>
              <a:t> freebase entities at least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match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one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with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reverb</a:t>
            </a:r>
            <a:endParaRPr lang="en-US" altLang="zh-CN" sz="2000" dirty="0" smtClean="0">
              <a:sym typeface="Wingdings"/>
            </a:endParaRPr>
          </a:p>
          <a:p>
            <a:pPr marL="800100" lvl="1" indent="-342900">
              <a:buFont typeface="Arial"/>
              <a:buChar char="•"/>
            </a:pPr>
            <a:endParaRPr lang="en-US" altLang="zh-CN" sz="2000" dirty="0">
              <a:sym typeface="Wingdings"/>
            </a:endParaRPr>
          </a:p>
          <a:p>
            <a:r>
              <a:rPr lang="zh-CN" altLang="zh-CN" sz="2000" dirty="0" smtClean="0">
                <a:sym typeface="Wingdings"/>
              </a:rPr>
              <a:t>3</a:t>
            </a:r>
            <a:r>
              <a:rPr lang="en-US" altLang="zh-CN" sz="2000" dirty="0" smtClean="0">
                <a:sym typeface="Wingdings"/>
              </a:rPr>
              <a:t>: output module</a:t>
            </a:r>
          </a:p>
          <a:p>
            <a:pPr marL="800100" lvl="1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Approximate entity linking step generate small set of candidate fact</a:t>
            </a:r>
          </a:p>
          <a:p>
            <a:pPr marL="800100" lvl="1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Supporting fact is the candidate fact most similar to question based on embedding model</a:t>
            </a:r>
            <a:endParaRPr lang="en-US" altLang="zh-CN" sz="2000" dirty="0">
              <a:sym typeface="Wingdings"/>
            </a:endParaRPr>
          </a:p>
          <a:p>
            <a:endParaRPr lang="en-US" altLang="zh-CN" sz="2000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358208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8" y="307274"/>
            <a:ext cx="7870711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Memory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Network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Workflow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519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</a:t>
            </a:r>
            <a:r>
              <a:rPr lang="en-US" sz="1200" dirty="0" smtClean="0"/>
              <a:t>credit: referenced paper</a:t>
            </a:r>
            <a:endParaRPr 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650878" y="1183286"/>
            <a:ext cx="820489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ym typeface="Wingdings"/>
              </a:rPr>
              <a:t>4</a:t>
            </a:r>
            <a:r>
              <a:rPr lang="en-US" altLang="zh-CN" sz="2000" dirty="0" smtClean="0">
                <a:sym typeface="Wingdings"/>
              </a:rPr>
              <a:t>: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Candidate generation</a:t>
            </a:r>
          </a:p>
          <a:p>
            <a:pPr marL="800100" lvl="1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Generate possible n-gram for the question, only keep the n-gram which a are an alias of an entity.</a:t>
            </a:r>
          </a:p>
          <a:p>
            <a:pPr marL="800100" lvl="1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Discard all n-grams are a subsequence of another n-gram, except if longer n-gram only differ by in, of, for, or the at beginning.</a:t>
            </a:r>
          </a:p>
          <a:p>
            <a:pPr marL="800100" lvl="1" indent="-342900">
              <a:buFont typeface="Arial"/>
              <a:buChar char="•"/>
            </a:pPr>
            <a:endParaRPr lang="en-US" altLang="zh-CN" sz="2000" dirty="0" smtClean="0">
              <a:sym typeface="Wingdings"/>
            </a:endParaRPr>
          </a:p>
          <a:p>
            <a:r>
              <a:rPr lang="en-US" altLang="zh-CN" sz="2000" dirty="0">
                <a:sym typeface="Wingdings"/>
              </a:rPr>
              <a:t>5</a:t>
            </a:r>
            <a:r>
              <a:rPr lang="en-US" altLang="zh-CN" sz="2000" dirty="0" smtClean="0">
                <a:sym typeface="Wingdings"/>
              </a:rPr>
              <a:t>: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Scoring</a:t>
            </a:r>
          </a:p>
          <a:p>
            <a:pPr marL="800100" lvl="1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Learn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two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embedding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matrix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W</a:t>
            </a:r>
            <a:r>
              <a:rPr lang="en-US" altLang="zh-CN" sz="2000" baseline="-25000" dirty="0" smtClean="0">
                <a:sym typeface="Wingdings"/>
              </a:rPr>
              <a:t>V</a:t>
            </a:r>
            <a:r>
              <a:rPr lang="zh-CN" altLang="en-US" sz="2000" baseline="-25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and</a:t>
            </a:r>
            <a:r>
              <a:rPr lang="zh-CN" altLang="en-US" sz="2000" dirty="0" smtClean="0">
                <a:sym typeface="Wingdings"/>
              </a:rPr>
              <a:t> </a:t>
            </a:r>
            <a:r>
              <a:rPr lang="en-US" altLang="zh-CN" sz="2000" dirty="0" smtClean="0">
                <a:sym typeface="Wingdings"/>
              </a:rPr>
              <a:t>W</a:t>
            </a:r>
            <a:r>
              <a:rPr lang="en-US" altLang="zh-CN" sz="2000" baseline="-25000" dirty="0" smtClean="0">
                <a:sym typeface="Wingdings"/>
              </a:rPr>
              <a:t>S</a:t>
            </a:r>
            <a:endParaRPr lang="en-US" altLang="zh-CN" sz="2000" dirty="0">
              <a:sym typeface="Wingdings"/>
            </a:endParaRPr>
          </a:p>
          <a:p>
            <a:pPr marL="800100" lvl="1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Cosine similarity</a:t>
            </a:r>
          </a:p>
          <a:p>
            <a:pPr marL="800100" lvl="1" indent="-342900">
              <a:buFont typeface="Arial"/>
              <a:buChar char="•"/>
            </a:pPr>
            <a:endParaRPr lang="en-US" altLang="zh-CN" sz="2000" dirty="0">
              <a:sym typeface="Wingdings"/>
            </a:endParaRPr>
          </a:p>
          <a:p>
            <a:r>
              <a:rPr lang="en-US" altLang="zh-CN" sz="2000" dirty="0">
                <a:sym typeface="Wingdings"/>
              </a:rPr>
              <a:t>6</a:t>
            </a:r>
            <a:r>
              <a:rPr lang="en-US" altLang="zh-CN" sz="2000" dirty="0" smtClean="0">
                <a:sym typeface="Wingdings"/>
              </a:rPr>
              <a:t>: Response Module</a:t>
            </a:r>
          </a:p>
          <a:p>
            <a:pPr marL="800100" lvl="1" indent="-342900">
              <a:buFont typeface="Arial"/>
              <a:buChar char="•"/>
            </a:pPr>
            <a:r>
              <a:rPr lang="en-US" altLang="zh-CN" sz="2000" dirty="0" smtClean="0">
                <a:sym typeface="Wingdings"/>
              </a:rPr>
              <a:t>Returns the set of objects of the selected supporting fact.</a:t>
            </a:r>
          </a:p>
          <a:p>
            <a:endParaRPr lang="en-US" altLang="zh-CN" sz="2000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54372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0878" y="307274"/>
            <a:ext cx="7870711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/>
              <a:t>Results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3519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</a:t>
            </a:r>
            <a:r>
              <a:rPr lang="en-US" sz="1200" dirty="0" smtClean="0"/>
              <a:t>credit: referenced paper</a:t>
            </a:r>
            <a:endParaRPr lang="en-US" sz="1200" dirty="0"/>
          </a:p>
        </p:txBody>
      </p:sp>
      <p:pic>
        <p:nvPicPr>
          <p:cNvPr id="2" name="Picture 1" descr="Screen Shot 2015-10-26 at 4.09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48" y="892050"/>
            <a:ext cx="8502849" cy="487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626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22675" y="1788746"/>
            <a:ext cx="228379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Questions</a:t>
            </a:r>
            <a:r>
              <a:rPr lang="en-US" sz="3200" dirty="0" smtClean="0"/>
              <a:t>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76322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4048" y="150097"/>
            <a:ext cx="92248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/>
              <a:t>MCTest</a:t>
            </a:r>
            <a:r>
              <a:rPr lang="en-US" sz="2800" b="1" dirty="0"/>
              <a:t> comprehension data (Richardson et al.)</a:t>
            </a:r>
          </a:p>
        </p:txBody>
      </p:sp>
      <p:sp>
        <p:nvSpPr>
          <p:cNvPr id="6" name="Rectangle 5"/>
          <p:cNvSpPr/>
          <p:nvPr/>
        </p:nvSpPr>
        <p:spPr>
          <a:xfrm>
            <a:off x="404048" y="847656"/>
            <a:ext cx="83695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James the Turtle was always getting in trouble. Sometimes he'd reach into</a:t>
            </a:r>
          </a:p>
          <a:p>
            <a:r>
              <a:rPr lang="en-US" dirty="0">
                <a:solidFill>
                  <a:srgbClr val="0000FF"/>
                </a:solidFill>
              </a:rPr>
              <a:t>the freezer and empty out all the food. Other times he'd sled on the deck</a:t>
            </a:r>
          </a:p>
          <a:p>
            <a:r>
              <a:rPr lang="en-US" dirty="0">
                <a:solidFill>
                  <a:srgbClr val="0000FF"/>
                </a:solidFill>
              </a:rPr>
              <a:t>and get a </a:t>
            </a:r>
            <a:r>
              <a:rPr lang="en-US" dirty="0" smtClean="0">
                <a:solidFill>
                  <a:srgbClr val="0000FF"/>
                </a:solidFill>
              </a:rPr>
              <a:t>splinter</a:t>
            </a:r>
            <a:r>
              <a:rPr lang="en-US" dirty="0">
                <a:solidFill>
                  <a:srgbClr val="0000FF"/>
                </a:solidFill>
              </a:rPr>
              <a:t>. His aunt Jane tried as hard as she could to keep him out</a:t>
            </a:r>
          </a:p>
          <a:p>
            <a:r>
              <a:rPr lang="en-US" dirty="0">
                <a:solidFill>
                  <a:srgbClr val="0000FF"/>
                </a:solidFill>
              </a:rPr>
              <a:t>of trouble, but he was sneaky and got into lots of trouble behind her back.</a:t>
            </a:r>
          </a:p>
        </p:txBody>
      </p:sp>
      <p:sp>
        <p:nvSpPr>
          <p:cNvPr id="7" name="Rectangle 6"/>
          <p:cNvSpPr/>
          <p:nvPr/>
        </p:nvSpPr>
        <p:spPr>
          <a:xfrm>
            <a:off x="404048" y="2047985"/>
            <a:ext cx="8739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One day, James thought he would go into town and see what kind of trouble</a:t>
            </a:r>
          </a:p>
          <a:p>
            <a:r>
              <a:rPr lang="en-US" dirty="0">
                <a:solidFill>
                  <a:srgbClr val="0000FF"/>
                </a:solidFill>
              </a:rPr>
              <a:t>he could get into. He went to the grocery store and pulled all the pudding off</a:t>
            </a:r>
          </a:p>
          <a:p>
            <a:r>
              <a:rPr lang="en-US" dirty="0">
                <a:solidFill>
                  <a:srgbClr val="0000FF"/>
                </a:solidFill>
              </a:rPr>
              <a:t>the shelves and ate two jars. Then he walked to the fast food restaurant and</a:t>
            </a:r>
          </a:p>
          <a:p>
            <a:r>
              <a:rPr lang="en-US" dirty="0">
                <a:solidFill>
                  <a:srgbClr val="0000FF"/>
                </a:solidFill>
              </a:rPr>
              <a:t>ordered 15 bags of fries. He didn't pay, and instead headed home. </a:t>
            </a:r>
          </a:p>
        </p:txBody>
      </p:sp>
      <p:sp>
        <p:nvSpPr>
          <p:cNvPr id="8" name="Rectangle 7"/>
          <p:cNvSpPr/>
          <p:nvPr/>
        </p:nvSpPr>
        <p:spPr>
          <a:xfrm>
            <a:off x="404048" y="3306600"/>
            <a:ext cx="83695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His aunt was waiting for him in his room. She told James that she loved</a:t>
            </a:r>
          </a:p>
          <a:p>
            <a:r>
              <a:rPr lang="en-US" dirty="0">
                <a:solidFill>
                  <a:srgbClr val="0000FF"/>
                </a:solidFill>
              </a:rPr>
              <a:t>him, but he would have to start acting like a well-behaved turtle. </a:t>
            </a:r>
          </a:p>
        </p:txBody>
      </p:sp>
      <p:sp>
        <p:nvSpPr>
          <p:cNvPr id="9" name="Rectangle 8"/>
          <p:cNvSpPr/>
          <p:nvPr/>
        </p:nvSpPr>
        <p:spPr>
          <a:xfrm>
            <a:off x="404048" y="3956725"/>
            <a:ext cx="82243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After about a month, and after getting into lots of trouble, James finally</a:t>
            </a:r>
          </a:p>
          <a:p>
            <a:r>
              <a:rPr lang="en-US" dirty="0">
                <a:solidFill>
                  <a:srgbClr val="0000FF"/>
                </a:solidFill>
              </a:rPr>
              <a:t>made up his mind to be a better turtle.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04048" y="4753494"/>
            <a:ext cx="80791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Q: What did James pull off of the shelves in the grocery store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/>
              <a:t>A) pudding B) fries C) food D) splinters</a:t>
            </a:r>
          </a:p>
          <a:p>
            <a:endParaRPr lang="en-US" dirty="0" smtClean="0"/>
          </a:p>
          <a:p>
            <a:r>
              <a:rPr lang="en-US" altLang="zh-CN" dirty="0" smtClean="0"/>
              <a:t>…</a:t>
            </a:r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31587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4048" y="150097"/>
            <a:ext cx="92248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/>
              <a:t>MCTest</a:t>
            </a:r>
            <a:r>
              <a:rPr lang="en-US" sz="2800" b="1" dirty="0"/>
              <a:t> comprehension data (Richardson et al.)</a:t>
            </a:r>
          </a:p>
        </p:txBody>
      </p:sp>
      <p:sp>
        <p:nvSpPr>
          <p:cNvPr id="6" name="Rectangle 5"/>
          <p:cNvSpPr/>
          <p:nvPr/>
        </p:nvSpPr>
        <p:spPr>
          <a:xfrm>
            <a:off x="404048" y="847656"/>
            <a:ext cx="83695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James the Turtle was always getting in trouble. Sometimes he'd reach into</a:t>
            </a:r>
          </a:p>
          <a:p>
            <a:r>
              <a:rPr lang="en-US" dirty="0">
                <a:solidFill>
                  <a:srgbClr val="0000FF"/>
                </a:solidFill>
              </a:rPr>
              <a:t>the freezer and empty out all the food. Other times he'd sled on the deck</a:t>
            </a:r>
          </a:p>
          <a:p>
            <a:r>
              <a:rPr lang="en-US" dirty="0">
                <a:solidFill>
                  <a:srgbClr val="0000FF"/>
                </a:solidFill>
              </a:rPr>
              <a:t>and get a splinter. His aunt Jane tried as hard as she could to keep him out</a:t>
            </a:r>
          </a:p>
          <a:p>
            <a:r>
              <a:rPr lang="en-US" dirty="0">
                <a:solidFill>
                  <a:srgbClr val="0000FF"/>
                </a:solidFill>
              </a:rPr>
              <a:t>of trouble, but he was sneaky and got into lots of trouble behind her back.</a:t>
            </a:r>
          </a:p>
        </p:txBody>
      </p:sp>
      <p:sp>
        <p:nvSpPr>
          <p:cNvPr id="7" name="Rectangle 6"/>
          <p:cNvSpPr/>
          <p:nvPr/>
        </p:nvSpPr>
        <p:spPr>
          <a:xfrm>
            <a:off x="404048" y="2047985"/>
            <a:ext cx="8739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One day, James thought he would go into town and see what kind of trouble</a:t>
            </a:r>
          </a:p>
          <a:p>
            <a:r>
              <a:rPr lang="en-US" dirty="0">
                <a:solidFill>
                  <a:srgbClr val="0000FF"/>
                </a:solidFill>
              </a:rPr>
              <a:t>he could get into. He went to the grocery store and pulled all the pudding off</a:t>
            </a:r>
          </a:p>
          <a:p>
            <a:r>
              <a:rPr lang="en-US" dirty="0">
                <a:solidFill>
                  <a:srgbClr val="0000FF"/>
                </a:solidFill>
              </a:rPr>
              <a:t>the shelves and ate two jars. Then he walked to the fast food restaurant and</a:t>
            </a:r>
          </a:p>
          <a:p>
            <a:r>
              <a:rPr lang="en-US" dirty="0">
                <a:solidFill>
                  <a:srgbClr val="0000FF"/>
                </a:solidFill>
              </a:rPr>
              <a:t>ordered 15 bags of fries. He didn't pay, and instead headed home. </a:t>
            </a:r>
          </a:p>
        </p:txBody>
      </p:sp>
      <p:sp>
        <p:nvSpPr>
          <p:cNvPr id="8" name="Rectangle 7"/>
          <p:cNvSpPr/>
          <p:nvPr/>
        </p:nvSpPr>
        <p:spPr>
          <a:xfrm>
            <a:off x="404048" y="3306600"/>
            <a:ext cx="83695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His aunt was waiting for him in his room. She told James that she loved</a:t>
            </a:r>
          </a:p>
          <a:p>
            <a:r>
              <a:rPr lang="en-US" dirty="0">
                <a:solidFill>
                  <a:srgbClr val="0000FF"/>
                </a:solidFill>
              </a:rPr>
              <a:t>him, but he would have to start acting like a well-behaved turtle. </a:t>
            </a:r>
          </a:p>
        </p:txBody>
      </p:sp>
      <p:sp>
        <p:nvSpPr>
          <p:cNvPr id="9" name="Rectangle 8"/>
          <p:cNvSpPr/>
          <p:nvPr/>
        </p:nvSpPr>
        <p:spPr>
          <a:xfrm>
            <a:off x="404048" y="3956725"/>
            <a:ext cx="82243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After about a month, and after getting into lots of trouble, James finally</a:t>
            </a:r>
          </a:p>
          <a:p>
            <a:r>
              <a:rPr lang="en-US" dirty="0">
                <a:solidFill>
                  <a:srgbClr val="0000FF"/>
                </a:solidFill>
              </a:rPr>
              <a:t>made up his mind to be a better turtle.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04048" y="4753494"/>
            <a:ext cx="8079120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Q: What did James pull off of the shelves in the grocery store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/>
              <a:t>A) pudding B) fries C) food D) splinters</a:t>
            </a:r>
          </a:p>
          <a:p>
            <a:endParaRPr lang="en-US" dirty="0" smtClean="0"/>
          </a:p>
          <a:p>
            <a:r>
              <a:rPr lang="en-US" dirty="0" smtClean="0"/>
              <a:t>Q</a:t>
            </a:r>
            <a:r>
              <a:rPr lang="en-US" dirty="0"/>
              <a:t>: Where did James go after he went to the grocery store?</a:t>
            </a:r>
          </a:p>
          <a:p>
            <a:r>
              <a:rPr lang="en-US" altLang="zh-CN" dirty="0" smtClean="0"/>
              <a:t>…</a:t>
            </a:r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2" name="Rectangle 1"/>
          <p:cNvSpPr/>
          <p:nvPr/>
        </p:nvSpPr>
        <p:spPr>
          <a:xfrm>
            <a:off x="404048" y="1447729"/>
            <a:ext cx="8369574" cy="440120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Problems</a:t>
            </a:r>
            <a:r>
              <a:rPr lang="en-US" sz="2000" dirty="0"/>
              <a:t>: … it’s hard for this data to lead us to design good ML models </a:t>
            </a:r>
            <a:r>
              <a:rPr lang="en-US" sz="2000" dirty="0" smtClean="0"/>
              <a:t>…</a:t>
            </a:r>
          </a:p>
          <a:p>
            <a:endParaRPr lang="en-US" sz="2000" dirty="0"/>
          </a:p>
          <a:p>
            <a:pPr marL="342900" indent="-342900">
              <a:buAutoNum type="arabicParenR"/>
            </a:pPr>
            <a:r>
              <a:rPr lang="en-US" sz="2000" dirty="0" smtClean="0"/>
              <a:t>Not </a:t>
            </a:r>
            <a:r>
              <a:rPr lang="en-US" sz="2000" dirty="0"/>
              <a:t>enough data to train on (660 stories total). What ends up happening ordered 15 bags of fries. He didn't pay, and instead headed home. </a:t>
            </a:r>
            <a:endParaRPr lang="en-US" sz="2000" dirty="0" smtClean="0"/>
          </a:p>
          <a:p>
            <a:pPr marL="342900" indent="-342900">
              <a:buAutoNum type="arabicParenR"/>
            </a:pPr>
            <a:endParaRPr lang="en-US" sz="2000" dirty="0"/>
          </a:p>
          <a:p>
            <a:pPr marL="342900" indent="-342900">
              <a:buAutoNum type="arabicParenR"/>
            </a:pPr>
            <a:r>
              <a:rPr lang="en-US" sz="2000" dirty="0"/>
              <a:t>If we get something wrong we don’t really understand why: every question potentially involves a different kind of reasoning, our model has to do a lot of different things. </a:t>
            </a:r>
            <a:endParaRPr lang="en-US" sz="2000" dirty="0" smtClean="0"/>
          </a:p>
          <a:p>
            <a:pPr marL="342900" indent="-342900">
              <a:buAutoNum type="arabicParenR"/>
            </a:pPr>
            <a:endParaRPr lang="en-US" sz="2000" dirty="0"/>
          </a:p>
          <a:p>
            <a:r>
              <a:rPr lang="en-US" sz="2000" b="1" dirty="0"/>
              <a:t>Our solution</a:t>
            </a:r>
            <a:r>
              <a:rPr lang="en-US" sz="2000" dirty="0"/>
              <a:t>: focus on </a:t>
            </a:r>
            <a:r>
              <a:rPr lang="en-US" sz="2000" b="1" dirty="0"/>
              <a:t>simpler</a:t>
            </a:r>
            <a:r>
              <a:rPr lang="en-US" sz="2000" dirty="0"/>
              <a:t> (toy) subtasks where we can generate data to check what the models we design can and cannot do. </a:t>
            </a:r>
          </a:p>
        </p:txBody>
      </p:sp>
    </p:spTree>
    <p:extLst>
      <p:ext uri="{BB962C8B-B14F-4D97-AF65-F5344CB8AC3E}">
        <p14:creationId xmlns:p14="http://schemas.microsoft.com/office/powerpoint/2010/main" val="3719685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4048" y="150097"/>
            <a:ext cx="92248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/>
              <a:t>Example</a:t>
            </a:r>
            <a:endParaRPr lang="en-US" sz="2800" b="1" dirty="0"/>
          </a:p>
        </p:txBody>
      </p:sp>
      <p:sp>
        <p:nvSpPr>
          <p:cNvPr id="11" name="Rectangle 10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2" name="Rectangle 1"/>
          <p:cNvSpPr/>
          <p:nvPr/>
        </p:nvSpPr>
        <p:spPr>
          <a:xfrm>
            <a:off x="0" y="1196818"/>
            <a:ext cx="90429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Dataset in simulation command format. Dataset after adding a simple grammar. </a:t>
            </a:r>
          </a:p>
        </p:txBody>
      </p:sp>
      <p:sp>
        <p:nvSpPr>
          <p:cNvPr id="3" name="Rectangle 2"/>
          <p:cNvSpPr/>
          <p:nvPr/>
        </p:nvSpPr>
        <p:spPr>
          <a:xfrm>
            <a:off x="223688" y="1701318"/>
            <a:ext cx="4201604" cy="40934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 dirty="0" err="1"/>
              <a:t>antoine</a:t>
            </a:r>
            <a:r>
              <a:rPr lang="en-US" sz="2000" dirty="0"/>
              <a:t> go </a:t>
            </a:r>
            <a:r>
              <a:rPr lang="en-US" sz="2000" dirty="0" smtClean="0"/>
              <a:t>kitchen</a:t>
            </a:r>
          </a:p>
          <a:p>
            <a:endParaRPr lang="en-US" sz="2000" dirty="0"/>
          </a:p>
          <a:p>
            <a:r>
              <a:rPr lang="en-US" sz="2000" dirty="0" err="1"/>
              <a:t>antoine</a:t>
            </a:r>
            <a:r>
              <a:rPr lang="en-US" sz="2000" dirty="0"/>
              <a:t> get </a:t>
            </a:r>
            <a:r>
              <a:rPr lang="en-US" sz="2000" dirty="0" smtClean="0"/>
              <a:t>milk</a:t>
            </a:r>
          </a:p>
          <a:p>
            <a:endParaRPr lang="en-US" sz="2000" dirty="0" smtClean="0"/>
          </a:p>
          <a:p>
            <a:r>
              <a:rPr lang="en-US" sz="2000" dirty="0" err="1" smtClean="0"/>
              <a:t>antoine</a:t>
            </a:r>
            <a:r>
              <a:rPr lang="en-US" sz="2000" dirty="0" smtClean="0"/>
              <a:t> </a:t>
            </a:r>
            <a:r>
              <a:rPr lang="en-US" sz="2000" dirty="0"/>
              <a:t>go </a:t>
            </a:r>
            <a:r>
              <a:rPr lang="en-US" sz="2000" dirty="0" smtClean="0"/>
              <a:t>office</a:t>
            </a:r>
          </a:p>
          <a:p>
            <a:endParaRPr lang="en-US" sz="2000" dirty="0"/>
          </a:p>
          <a:p>
            <a:r>
              <a:rPr lang="en-US" sz="2000" dirty="0" err="1"/>
              <a:t>antoine</a:t>
            </a:r>
            <a:r>
              <a:rPr lang="en-US" sz="2000" dirty="0"/>
              <a:t> drop </a:t>
            </a:r>
            <a:r>
              <a:rPr lang="en-US" sz="2000" dirty="0" smtClean="0"/>
              <a:t>milk</a:t>
            </a:r>
          </a:p>
          <a:p>
            <a:endParaRPr lang="en-US" sz="2000" dirty="0"/>
          </a:p>
          <a:p>
            <a:r>
              <a:rPr lang="en-US" sz="2000" dirty="0" err="1"/>
              <a:t>antoine</a:t>
            </a:r>
            <a:r>
              <a:rPr lang="en-US" sz="2000" dirty="0"/>
              <a:t> go </a:t>
            </a:r>
            <a:r>
              <a:rPr lang="en-US" sz="2000" dirty="0" smtClean="0"/>
              <a:t>bathroom</a:t>
            </a:r>
          </a:p>
          <a:p>
            <a:endParaRPr lang="en-US" sz="2000" dirty="0"/>
          </a:p>
          <a:p>
            <a:r>
              <a:rPr lang="en-US" sz="2000" dirty="0"/>
              <a:t>where is milk ? (A: office</a:t>
            </a:r>
            <a:r>
              <a:rPr lang="en-US" sz="2000" dirty="0" smtClean="0"/>
              <a:t>)</a:t>
            </a:r>
          </a:p>
          <a:p>
            <a:endParaRPr lang="en-US" sz="2000" dirty="0"/>
          </a:p>
          <a:p>
            <a:r>
              <a:rPr lang="en-US" sz="2000" dirty="0"/>
              <a:t>where is </a:t>
            </a:r>
            <a:r>
              <a:rPr lang="en-US" sz="2000" dirty="0" err="1"/>
              <a:t>antoine</a:t>
            </a:r>
            <a:r>
              <a:rPr lang="en-US" sz="2000" dirty="0"/>
              <a:t> ? (A: bathroom)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0" y="1701318"/>
            <a:ext cx="4297824" cy="40934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 dirty="0"/>
              <a:t>Antoine went to the kitchen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dirty="0"/>
              <a:t>Antoine picked up the milk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dirty="0"/>
              <a:t>Antoine travelled to the office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dirty="0"/>
              <a:t>Antoine left the milk there.</a:t>
            </a:r>
          </a:p>
          <a:p>
            <a:endParaRPr lang="en-US" sz="2000" dirty="0"/>
          </a:p>
          <a:p>
            <a:r>
              <a:rPr lang="en-US" sz="2000" dirty="0"/>
              <a:t>Antoine went to the bathroom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dirty="0"/>
              <a:t>Where is the milk now? (A: office</a:t>
            </a:r>
            <a:r>
              <a:rPr lang="en-US" sz="2000" dirty="0" smtClean="0"/>
              <a:t>)</a:t>
            </a:r>
          </a:p>
          <a:p>
            <a:endParaRPr lang="en-US" sz="2000" dirty="0"/>
          </a:p>
          <a:p>
            <a:r>
              <a:rPr lang="en-US" sz="2000" dirty="0"/>
              <a:t>Where is Antoine? (A: bathroom) </a:t>
            </a:r>
          </a:p>
        </p:txBody>
      </p:sp>
    </p:spTree>
    <p:extLst>
      <p:ext uri="{BB962C8B-B14F-4D97-AF65-F5344CB8AC3E}">
        <p14:creationId xmlns:p14="http://schemas.microsoft.com/office/powerpoint/2010/main" val="4086383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4048" y="150097"/>
            <a:ext cx="92248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/>
              <a:t>Simulation</a:t>
            </a:r>
            <a:r>
              <a:rPr lang="zh-CN" altLang="en-US" sz="2800" b="1" dirty="0" smtClean="0"/>
              <a:t> </a:t>
            </a:r>
            <a:r>
              <a:rPr lang="en-US" altLang="zh-CN" sz="2800" b="1" dirty="0" smtClean="0"/>
              <a:t>Data</a:t>
            </a:r>
            <a:r>
              <a:rPr lang="zh-CN" altLang="en-US" sz="2800" b="1" dirty="0" smtClean="0"/>
              <a:t> </a:t>
            </a:r>
            <a:r>
              <a:rPr lang="en-US" altLang="zh-CN" sz="2800" b="1" dirty="0" smtClean="0"/>
              <a:t>Generation</a:t>
            </a:r>
            <a:endParaRPr lang="en-US" sz="2800" b="1" dirty="0"/>
          </a:p>
        </p:txBody>
      </p:sp>
      <p:sp>
        <p:nvSpPr>
          <p:cNvPr id="11" name="Rectangle 10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404048" y="1173870"/>
            <a:ext cx="82397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/>
              <a:t>Aim:</a:t>
            </a:r>
            <a:r>
              <a:rPr lang="zh-CN" altLang="en-US" sz="2000" b="1" dirty="0" smtClean="0"/>
              <a:t> </a:t>
            </a:r>
            <a:r>
              <a:rPr lang="en-US" sz="2000" dirty="0"/>
              <a:t>built a simple </a:t>
            </a:r>
            <a:r>
              <a:rPr lang="en-US" sz="2000" dirty="0" smtClean="0"/>
              <a:t>simulation</a:t>
            </a:r>
            <a:r>
              <a:rPr lang="zh-CN" altLang="en-US" sz="2000" dirty="0" smtClean="0"/>
              <a:t> </a:t>
            </a:r>
            <a:r>
              <a:rPr lang="en-US" sz="2000" dirty="0"/>
              <a:t>which behaves much like a classic text adventure game</a:t>
            </a:r>
            <a:r>
              <a:rPr lang="en-US" sz="2000" dirty="0" smtClean="0"/>
              <a:t>.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The </a:t>
            </a:r>
            <a:r>
              <a:rPr lang="en-US" sz="2000" dirty="0"/>
              <a:t>idea is that generating text within this simulation allows us to ground the language used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>
            <a:off x="404048" y="2378364"/>
            <a:ext cx="12001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/>
              <a:t>Actions:</a:t>
            </a:r>
            <a:r>
              <a:rPr lang="zh-CN" altLang="en-US" sz="2000" b="1" dirty="0" smtClean="0"/>
              <a:t> 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404048" y="2809191"/>
            <a:ext cx="823970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go &lt;location&gt;, 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get </a:t>
            </a:r>
            <a:r>
              <a:rPr lang="en-US" sz="2000" dirty="0"/>
              <a:t>&lt;object&gt;, 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get </a:t>
            </a:r>
            <a:r>
              <a:rPr lang="en-US" sz="2000" dirty="0"/>
              <a:t>&lt;object1&gt; from &lt;object2&gt;,</a:t>
            </a:r>
          </a:p>
          <a:p>
            <a:r>
              <a:rPr lang="en-US" sz="2000" dirty="0"/>
              <a:t>put &lt;object1&gt; in/on &lt;object2&gt;, </a:t>
            </a:r>
            <a:r>
              <a:rPr lang="zh-CN" altLang="en-US" sz="2000" dirty="0" smtClean="0"/>
              <a:t>    </a:t>
            </a:r>
            <a:r>
              <a:rPr lang="en-US" sz="2000" dirty="0" smtClean="0"/>
              <a:t>give </a:t>
            </a:r>
            <a:r>
              <a:rPr lang="en-US" sz="2000" dirty="0"/>
              <a:t>&lt;object&gt; to &lt;actor&gt;,</a:t>
            </a:r>
          </a:p>
          <a:p>
            <a:r>
              <a:rPr lang="en-US" sz="2000" dirty="0"/>
              <a:t>drop &lt;object&gt;, </a:t>
            </a:r>
            <a:r>
              <a:rPr lang="zh-CN" altLang="en-US" sz="2000" dirty="0" smtClean="0"/>
              <a:t>  </a:t>
            </a:r>
            <a:r>
              <a:rPr lang="en-US" sz="2000" dirty="0" smtClean="0"/>
              <a:t>look</a:t>
            </a:r>
            <a:r>
              <a:rPr lang="en-US" sz="2000" dirty="0"/>
              <a:t>, </a:t>
            </a:r>
            <a:r>
              <a:rPr lang="zh-CN" altLang="en-US" sz="2000" dirty="0" smtClean="0"/>
              <a:t>  </a:t>
            </a:r>
            <a:r>
              <a:rPr lang="en-US" sz="2000" dirty="0" smtClean="0"/>
              <a:t>inventory</a:t>
            </a:r>
            <a:r>
              <a:rPr lang="en-US" sz="2000" dirty="0"/>
              <a:t>, </a:t>
            </a:r>
            <a:r>
              <a:rPr lang="zh-CN" altLang="en-US" sz="2000" dirty="0" smtClean="0"/>
              <a:t>   </a:t>
            </a:r>
            <a:r>
              <a:rPr lang="en-US" sz="2000" dirty="0" smtClean="0"/>
              <a:t>examine </a:t>
            </a:r>
            <a:r>
              <a:rPr lang="en-US" sz="2000" dirty="0"/>
              <a:t>&lt;object&gt;.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4048" y="3929896"/>
            <a:ext cx="30510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/>
              <a:t>Constraints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on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actions:</a:t>
            </a:r>
            <a:endParaRPr lang="en-US" sz="2000" b="1" dirty="0"/>
          </a:p>
        </p:txBody>
      </p:sp>
      <p:sp>
        <p:nvSpPr>
          <p:cNvPr id="16" name="Rectangle 15"/>
          <p:cNvSpPr/>
          <p:nvPr/>
        </p:nvSpPr>
        <p:spPr>
          <a:xfrm>
            <a:off x="404047" y="4526081"/>
            <a:ext cx="759995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an </a:t>
            </a:r>
            <a:r>
              <a:rPr lang="en-US" sz="2000" dirty="0"/>
              <a:t>actor cannot get something that </a:t>
            </a:r>
            <a:r>
              <a:rPr lang="en-US" sz="2000" dirty="0" smtClean="0"/>
              <a:t>they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or </a:t>
            </a:r>
            <a:r>
              <a:rPr lang="en-US" sz="2000" dirty="0"/>
              <a:t>someone else already </a:t>
            </a:r>
            <a:r>
              <a:rPr lang="en-US" sz="2000" dirty="0" smtClean="0"/>
              <a:t>has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they </a:t>
            </a:r>
            <a:r>
              <a:rPr lang="en-US" sz="2000" dirty="0"/>
              <a:t>cannot go to a place they are already at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cannot drop </a:t>
            </a:r>
            <a:r>
              <a:rPr lang="en-US" sz="2000" dirty="0" smtClean="0"/>
              <a:t>something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they </a:t>
            </a:r>
            <a:r>
              <a:rPr lang="en-US" sz="2000" dirty="0"/>
              <a:t>do not already </a:t>
            </a:r>
            <a:r>
              <a:rPr lang="en-US" sz="2000" dirty="0" smtClean="0"/>
              <a:t>have</a:t>
            </a:r>
          </a:p>
          <a:p>
            <a:pPr marL="285750" indent="-285750">
              <a:buFont typeface="Arial"/>
              <a:buChar char="•"/>
            </a:pPr>
            <a:r>
              <a:rPr lang="en-US" altLang="zh-CN" sz="2000" dirty="0" smtClean="0"/>
              <a:t>…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31137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81011" y="604144"/>
            <a:ext cx="61461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(1) Factoid QA with </a:t>
            </a:r>
            <a:r>
              <a:rPr lang="en-US" sz="2000" b="1" dirty="0" smtClean="0"/>
              <a:t>Single Supporting </a:t>
            </a:r>
            <a:r>
              <a:rPr lang="en-US" sz="2000" b="1" dirty="0"/>
              <a:t>Fact</a:t>
            </a:r>
          </a:p>
        </p:txBody>
      </p:sp>
      <p:sp>
        <p:nvSpPr>
          <p:cNvPr id="6" name="Rectangle 5"/>
          <p:cNvSpPr/>
          <p:nvPr/>
        </p:nvSpPr>
        <p:spPr>
          <a:xfrm>
            <a:off x="1016134" y="1235395"/>
            <a:ext cx="4572000" cy="1015663"/>
          </a:xfrm>
          <a:prstGeom prst="rect">
            <a:avLst/>
          </a:prstGeom>
          <a:ln>
            <a:noFill/>
          </a:ln>
        </p:spPr>
        <p:txBody>
          <a:bodyPr>
            <a:spAutoFit/>
          </a:bodyPr>
          <a:lstStyle/>
          <a:p>
            <a:r>
              <a:rPr lang="en-US" sz="2000" dirty="0"/>
              <a:t>John is in the playground.</a:t>
            </a:r>
          </a:p>
          <a:p>
            <a:r>
              <a:rPr lang="en-US" sz="2000" dirty="0"/>
              <a:t>Bob is in the office.</a:t>
            </a:r>
          </a:p>
          <a:p>
            <a:r>
              <a:rPr lang="en-US" sz="2000" dirty="0"/>
              <a:t>Where is John? </a:t>
            </a:r>
            <a:r>
              <a:rPr lang="en-US" sz="2000" dirty="0" err="1"/>
              <a:t>A:playground</a:t>
            </a: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481010" y="2459504"/>
            <a:ext cx="57913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(2) Factoid QA with Two </a:t>
            </a:r>
            <a:r>
              <a:rPr lang="en-US" sz="2000" b="1" dirty="0" smtClean="0"/>
              <a:t>Supporting Facts</a:t>
            </a:r>
            <a:endParaRPr lang="en-US" sz="2000" b="1" dirty="0"/>
          </a:p>
        </p:txBody>
      </p:sp>
      <p:sp>
        <p:nvSpPr>
          <p:cNvPr id="8" name="Rectangle 7"/>
          <p:cNvSpPr/>
          <p:nvPr/>
        </p:nvSpPr>
        <p:spPr>
          <a:xfrm>
            <a:off x="1016134" y="3013564"/>
            <a:ext cx="608357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John is in the playground.</a:t>
            </a:r>
          </a:p>
          <a:p>
            <a:r>
              <a:rPr lang="en-US" sz="2000" dirty="0"/>
              <a:t>Bob is in the office.</a:t>
            </a:r>
          </a:p>
          <a:p>
            <a:r>
              <a:rPr lang="en-US" sz="2000" dirty="0">
                <a:solidFill>
                  <a:srgbClr val="000000"/>
                </a:solidFill>
              </a:rPr>
              <a:t>John picked up the football.</a:t>
            </a:r>
          </a:p>
          <a:p>
            <a:r>
              <a:rPr lang="en-US" sz="2000" dirty="0"/>
              <a:t>Bob went to the kitchen.</a:t>
            </a:r>
          </a:p>
          <a:p>
            <a:r>
              <a:rPr lang="en-US" sz="2000" dirty="0"/>
              <a:t>Where is the football? </a:t>
            </a:r>
            <a:r>
              <a:rPr lang="en-US" sz="2000" dirty="0" err="1"/>
              <a:t>A:playground</a:t>
            </a:r>
            <a:endParaRPr lang="en-US" sz="2000" dirty="0"/>
          </a:p>
          <a:p>
            <a:r>
              <a:rPr lang="en-US" sz="2000" dirty="0"/>
              <a:t>Where was Bob before the kitchen? </a:t>
            </a:r>
            <a:r>
              <a:rPr lang="en-US" sz="2000" dirty="0" err="1"/>
              <a:t>A:office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634934" y="5286789"/>
            <a:ext cx="57913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… (total 20 Tasks) </a:t>
            </a:r>
            <a:endParaRPr lang="en-US" sz="2000" b="1" dirty="0"/>
          </a:p>
        </p:txBody>
      </p:sp>
      <p:sp>
        <p:nvSpPr>
          <p:cNvPr id="10" name="Rectangle 9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2" name="Rectangle 1"/>
          <p:cNvSpPr/>
          <p:nvPr/>
        </p:nvSpPr>
        <p:spPr>
          <a:xfrm>
            <a:off x="1000281" y="1235394"/>
            <a:ext cx="3568270" cy="411517"/>
          </a:xfrm>
          <a:prstGeom prst="rect">
            <a:avLst/>
          </a:prstGeom>
          <a:solidFill>
            <a:schemeClr val="lt1">
              <a:alpha val="0"/>
            </a:schemeClr>
          </a:solidFill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spc="50">
              <a:ln w="12700" cmpd="sng">
                <a:solidFill>
                  <a:srgbClr val="FF4040"/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16134" y="3013564"/>
            <a:ext cx="3568270" cy="411517"/>
          </a:xfrm>
          <a:prstGeom prst="rect">
            <a:avLst/>
          </a:prstGeom>
          <a:solidFill>
            <a:schemeClr val="lt1">
              <a:alpha val="0"/>
            </a:schemeClr>
          </a:solidFill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spc="50">
              <a:ln w="12700" cmpd="sng">
                <a:solidFill>
                  <a:srgbClr val="FF4040"/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16134" y="3610133"/>
            <a:ext cx="3568270" cy="411517"/>
          </a:xfrm>
          <a:prstGeom prst="rect">
            <a:avLst/>
          </a:prstGeom>
          <a:solidFill>
            <a:schemeClr val="lt1">
              <a:alpha val="0"/>
            </a:schemeClr>
          </a:solidFill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spc="50">
              <a:ln w="12700" cmpd="sng">
                <a:solidFill>
                  <a:srgbClr val="FF4040"/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5107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397192" y="473231"/>
            <a:ext cx="3786012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Memory Networks</a:t>
            </a:r>
          </a:p>
        </p:txBody>
      </p:sp>
      <p:sp>
        <p:nvSpPr>
          <p:cNvPr id="9" name="Rectangle 8"/>
          <p:cNvSpPr/>
          <p:nvPr/>
        </p:nvSpPr>
        <p:spPr>
          <a:xfrm>
            <a:off x="404048" y="6507821"/>
            <a:ext cx="2105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Slide credit: </a:t>
            </a:r>
            <a:r>
              <a:rPr lang="en-US" sz="1200" dirty="0" smtClean="0"/>
              <a:t>Jason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Weston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788856" y="1236410"/>
            <a:ext cx="76384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/>
              <a:t>MemNNs</a:t>
            </a:r>
            <a:r>
              <a:rPr lang="en-US" sz="2000" dirty="0"/>
              <a:t> have four component networks (which may </a:t>
            </a:r>
            <a:r>
              <a:rPr lang="en-US" sz="2000" dirty="0" smtClean="0"/>
              <a:t>or may </a:t>
            </a:r>
            <a:r>
              <a:rPr lang="en-US" sz="2000" dirty="0"/>
              <a:t>not have shared parameters):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88856" y="1970855"/>
            <a:ext cx="74267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I</a:t>
            </a:r>
            <a:r>
              <a:rPr lang="en-US" sz="2000" dirty="0"/>
              <a:t>: (input feature map) this converts incoming data to </a:t>
            </a:r>
            <a:r>
              <a:rPr lang="en-US" sz="2000" dirty="0" smtClean="0"/>
              <a:t>the internal </a:t>
            </a:r>
            <a:r>
              <a:rPr lang="en-US" sz="2000" dirty="0"/>
              <a:t>feature representation.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88856" y="2830179"/>
            <a:ext cx="76384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G</a:t>
            </a:r>
            <a:r>
              <a:rPr lang="en-US" sz="2000" dirty="0"/>
              <a:t>: (generalization) this updates memories given </a:t>
            </a:r>
            <a:r>
              <a:rPr lang="en-US" sz="2000" dirty="0" smtClean="0"/>
              <a:t>new input</a:t>
            </a:r>
            <a:r>
              <a:rPr lang="en-US" sz="2000" dirty="0"/>
              <a:t>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88856" y="3398177"/>
            <a:ext cx="76384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O</a:t>
            </a:r>
            <a:r>
              <a:rPr lang="en-US" sz="2000" dirty="0"/>
              <a:t>: this produces new output (in </a:t>
            </a:r>
            <a:r>
              <a:rPr lang="en-US" sz="2000" dirty="0" smtClean="0"/>
              <a:t>feature representation </a:t>
            </a:r>
            <a:r>
              <a:rPr lang="en-US" sz="2000" dirty="0"/>
              <a:t>space) given the memories.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8856" y="4246906"/>
            <a:ext cx="74267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R</a:t>
            </a:r>
            <a:r>
              <a:rPr lang="en-US" sz="2000" dirty="0"/>
              <a:t>: (response) converts output O </a:t>
            </a:r>
            <a:r>
              <a:rPr lang="en-US" sz="2000" dirty="0" smtClean="0"/>
              <a:t>into a </a:t>
            </a:r>
            <a:r>
              <a:rPr lang="en-US" sz="2000" dirty="0"/>
              <a:t>response seen by the outside world.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88856" y="5155495"/>
            <a:ext cx="742679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This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process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applied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both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train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test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time,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only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difference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model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parameter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G,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are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not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update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during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test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time.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92551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7130</TotalTime>
  <Words>2744</Words>
  <Application>Microsoft Macintosh PowerPoint</Application>
  <PresentationFormat>On-screen Show (4:3)</PresentationFormat>
  <Paragraphs>381</Paragraphs>
  <Slides>37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9" baseType="lpstr">
      <vt:lpstr>Breeze</vt:lpstr>
      <vt:lpstr>Microsoft Equation</vt:lpstr>
      <vt:lpstr>Memory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 Networks</dc:title>
  <dc:creator>jiasen lu</dc:creator>
  <cp:lastModifiedBy>jiasen lu</cp:lastModifiedBy>
  <cp:revision>88</cp:revision>
  <dcterms:created xsi:type="dcterms:W3CDTF">2015-10-16T19:05:36Z</dcterms:created>
  <dcterms:modified xsi:type="dcterms:W3CDTF">2015-10-27T20:32:33Z</dcterms:modified>
</cp:coreProperties>
</file>